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Lst>
  <p:sldSz cy="5143500" cx="9144000"/>
  <p:notesSz cx="6858000" cy="9144000"/>
  <p:embeddedFontLst>
    <p:embeddedFont>
      <p:font typeface="Roboto"/>
      <p:regular r:id="rId72"/>
      <p:bold r:id="rId73"/>
      <p:italic r:id="rId74"/>
      <p:boldItalic r:id="rId75"/>
    </p:embeddedFont>
    <p:embeddedFont>
      <p:font typeface="Inconsolata"/>
      <p:regular r:id="rId76"/>
      <p:bold r:id="rId77"/>
    </p:embeddedFont>
    <p:embeddedFont>
      <p:font typeface="Playfair Display"/>
      <p:regular r:id="rId78"/>
      <p:bold r:id="rId79"/>
      <p:italic r:id="rId80"/>
      <p:boldItalic r:id="rId81"/>
    </p:embeddedFont>
    <p:embeddedFont>
      <p:font typeface="Content"/>
      <p:regular r:id="rId82"/>
      <p:bold r:id="rId83"/>
    </p:embeddedFont>
    <p:embeddedFont>
      <p:font typeface="Helvetica Neue"/>
      <p:regular r:id="rId84"/>
      <p:bold r:id="rId85"/>
      <p:italic r:id="rId86"/>
      <p:boldItalic r:id="rId87"/>
    </p:embeddedFont>
    <p:embeddedFont>
      <p:font typeface="Roboto Mono"/>
      <p:regular r:id="rId88"/>
      <p:bold r:id="rId89"/>
      <p:italic r:id="rId90"/>
      <p:boldItalic r:id="rId91"/>
    </p:embeddedFont>
    <p:embeddedFont>
      <p:font typeface="Merriweather"/>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96" roundtripDataSignature="AMtx7mgYqus2AgXekGpx1wxM1d/A4x8V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regular.fntdata"/><Relationship Id="rId83" Type="http://schemas.openxmlformats.org/officeDocument/2006/relationships/font" Target="fonts/Content-bold.fntdata"/><Relationship Id="rId42" Type="http://schemas.openxmlformats.org/officeDocument/2006/relationships/slide" Target="slides/slide37.xml"/><Relationship Id="rId86" Type="http://schemas.openxmlformats.org/officeDocument/2006/relationships/font" Target="fonts/HelveticaNeue-italic.fntdata"/><Relationship Id="rId41" Type="http://schemas.openxmlformats.org/officeDocument/2006/relationships/slide" Target="slides/slide36.xml"/><Relationship Id="rId85" Type="http://schemas.openxmlformats.org/officeDocument/2006/relationships/font" Target="fonts/HelveticaNeue-bold.fntdata"/><Relationship Id="rId44" Type="http://schemas.openxmlformats.org/officeDocument/2006/relationships/slide" Target="slides/slide39.xml"/><Relationship Id="rId88" Type="http://schemas.openxmlformats.org/officeDocument/2006/relationships/font" Target="fonts/RobotoMono-regular.fntdata"/><Relationship Id="rId43" Type="http://schemas.openxmlformats.org/officeDocument/2006/relationships/slide" Target="slides/slide38.xml"/><Relationship Id="rId87" Type="http://schemas.openxmlformats.org/officeDocument/2006/relationships/font" Target="fonts/HelveticaNeue-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bold.fntdata"/><Relationship Id="rId80" Type="http://schemas.openxmlformats.org/officeDocument/2006/relationships/font" Target="fonts/PlayfairDisplay-italic.fntdata"/><Relationship Id="rId82" Type="http://schemas.openxmlformats.org/officeDocument/2006/relationships/font" Target="fonts/Content-regular.fntdata"/><Relationship Id="rId81" Type="http://schemas.openxmlformats.org/officeDocument/2006/relationships/font" Target="fonts/PlayfairDispl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6.xml"/><Relationship Id="rId75" Type="http://schemas.openxmlformats.org/officeDocument/2006/relationships/font" Target="fonts/Roboto-boldItalic.fntdata"/><Relationship Id="rId30" Type="http://schemas.openxmlformats.org/officeDocument/2006/relationships/slide" Target="slides/slide25.xml"/><Relationship Id="rId74" Type="http://schemas.openxmlformats.org/officeDocument/2006/relationships/font" Target="fonts/Roboto-italic.fntdata"/><Relationship Id="rId33" Type="http://schemas.openxmlformats.org/officeDocument/2006/relationships/slide" Target="slides/slide28.xml"/><Relationship Id="rId77" Type="http://schemas.openxmlformats.org/officeDocument/2006/relationships/font" Target="fonts/Inconsolata-bold.fntdata"/><Relationship Id="rId32" Type="http://schemas.openxmlformats.org/officeDocument/2006/relationships/slide" Target="slides/slide27.xml"/><Relationship Id="rId76" Type="http://schemas.openxmlformats.org/officeDocument/2006/relationships/font" Target="fonts/Inconsolata-regular.fntdata"/><Relationship Id="rId35" Type="http://schemas.openxmlformats.org/officeDocument/2006/relationships/slide" Target="slides/slide30.xml"/><Relationship Id="rId79" Type="http://schemas.openxmlformats.org/officeDocument/2006/relationships/font" Target="fonts/PlayfairDisplay-bold.fntdata"/><Relationship Id="rId34" Type="http://schemas.openxmlformats.org/officeDocument/2006/relationships/slide" Target="slides/slide29.xml"/><Relationship Id="rId78" Type="http://schemas.openxmlformats.org/officeDocument/2006/relationships/font" Target="fonts/PlayfairDisplay-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Merriweather-boldItalic.fntdata"/><Relationship Id="rId50" Type="http://schemas.openxmlformats.org/officeDocument/2006/relationships/slide" Target="slides/slide45.xml"/><Relationship Id="rId94" Type="http://schemas.openxmlformats.org/officeDocument/2006/relationships/font" Target="fonts/Merriweather-italic.fntdata"/><Relationship Id="rId53" Type="http://schemas.openxmlformats.org/officeDocument/2006/relationships/slide" Target="slides/slide48.xml"/><Relationship Id="rId52" Type="http://schemas.openxmlformats.org/officeDocument/2006/relationships/slide" Target="slides/slide47.xml"/><Relationship Id="rId96" Type="http://customschemas.google.com/relationships/presentationmetadata" Target="metadata"/><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Mono-boldItalic.fntdata"/><Relationship Id="rId90" Type="http://schemas.openxmlformats.org/officeDocument/2006/relationships/font" Target="fonts/RobotoMono-italic.fntdata"/><Relationship Id="rId93" Type="http://schemas.openxmlformats.org/officeDocument/2006/relationships/font" Target="fonts/Merriweather-bold.fntdata"/><Relationship Id="rId92" Type="http://schemas.openxmlformats.org/officeDocument/2006/relationships/font" Target="fonts/Merriweather-regular.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rryjordan.com/articles/pick-fonts-for-emotion-and-power/"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raction-design.org/literature/article/natural-user-interfaces-what-are-they-and-how-do-you-design-user-interfaces-that-feel-natural?ep=ux-plane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ideas/process/information-architecture/error-message-design-u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etflix.com/i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ngroup.com/articles/ten-usability-heuristics/"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lor.adobe.com/create/color-wheel"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worldsworstwebsiteever.com/"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org/TR/wai-aria/"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web/fundamentals/accessibility/focus/using-tabindex"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Show the font effect html</a:t>
            </a:r>
            <a:endParaRPr/>
          </a:p>
          <a:p>
            <a:pPr indent="0" lvl="0" marL="0" rtl="0" algn="l">
              <a:spcBef>
                <a:spcPts val="0"/>
              </a:spcBef>
              <a:spcAft>
                <a:spcPts val="0"/>
              </a:spcAft>
              <a:buNone/>
            </a:pPr>
            <a:r>
              <a:rPr lang="en-US"/>
              <a:t>Good font for a start up- skill lync</a:t>
            </a:r>
            <a:endParaRPr/>
          </a:p>
          <a:p>
            <a:pPr indent="0" lvl="0" marL="0" rtl="0" algn="l">
              <a:spcBef>
                <a:spcPts val="0"/>
              </a:spcBef>
              <a:spcAft>
                <a:spcPts val="0"/>
              </a:spcAft>
              <a:buNone/>
            </a:pPr>
            <a:r>
              <a:rPr lang="en-US"/>
              <a:t>Serif- inspired by stone carvings, good for displaying architecture, legal systems… Further divided into four. Notice Vogue magazine being modern serif </a:t>
            </a:r>
            <a:endParaRPr/>
          </a:p>
          <a:p>
            <a:pPr indent="0" lvl="0" marL="0" rtl="0" algn="l">
              <a:spcBef>
                <a:spcPts val="0"/>
              </a:spcBef>
              <a:spcAft>
                <a:spcPts val="0"/>
              </a:spcAft>
              <a:buNone/>
            </a:pPr>
            <a:r>
              <a:rPr lang="en-US"/>
              <a:t>Sans Serif- most startups like using it eg skill lync. Humanist is most readable. Most body text is sans serif</a:t>
            </a:r>
            <a:endParaRPr/>
          </a:p>
          <a:p>
            <a:pPr indent="0" lvl="0" marL="0" rtl="0" algn="l">
              <a:spcBef>
                <a:spcPts val="0"/>
              </a:spcBef>
              <a:spcAft>
                <a:spcPts val="0"/>
              </a:spcAft>
              <a:buNone/>
            </a:pPr>
            <a:r>
              <a:rPr lang="en-US"/>
              <a:t>In time critical jobs, fonts for better readable saves time eg driving dashboards</a:t>
            </a:r>
            <a:endParaRPr/>
          </a:p>
          <a:p>
            <a:pPr indent="0" lvl="0" marL="0" rtl="0" algn="l">
              <a:spcBef>
                <a:spcPts val="0"/>
              </a:spcBef>
              <a:spcAft>
                <a:spcPts val="0"/>
              </a:spcAft>
              <a:buNone/>
            </a:pPr>
            <a:r>
              <a:t/>
            </a:r>
            <a:endParaRPr/>
          </a:p>
        </p:txBody>
      </p:sp>
      <p:sp>
        <p:nvSpPr>
          <p:cNvPr id="170" name="Google Shape;17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Don’t use too many fonts in a single page- cluttered, unprofessional.</a:t>
            </a:r>
            <a:endParaRPr/>
          </a:p>
          <a:p>
            <a:pPr indent="0" lvl="0" marL="0" marR="0" rtl="0" algn="l">
              <a:lnSpc>
                <a:spcPct val="100000"/>
              </a:lnSpc>
              <a:spcBef>
                <a:spcPts val="0"/>
              </a:spcBef>
              <a:spcAft>
                <a:spcPts val="0"/>
              </a:spcAft>
              <a:buClr>
                <a:schemeClr val="dk1"/>
              </a:buClr>
              <a:buSzPts val="1200"/>
              <a:buFont typeface="Calibri"/>
              <a:buNone/>
            </a:pPr>
            <a:r>
              <a:rPr lang="en-US"/>
              <a:t>Find fonts with similar moods -</a:t>
            </a:r>
            <a:r>
              <a:rPr lang="en-US" u="sng">
                <a:solidFill>
                  <a:schemeClr val="hlink"/>
                </a:solidFill>
                <a:hlinkClick r:id="rId2"/>
              </a:rPr>
              <a:t>https://larryjordan.com/articles/pick-fonts-for-emotion-and-power/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B2B2B"/>
                </a:solidFill>
                <a:latin typeface="Merriweather"/>
                <a:ea typeface="Merriweather"/>
                <a:cs typeface="Merriweather"/>
                <a:sym typeface="Merriweather"/>
              </a:rPr>
              <a:t>Design principles are widely applicable laws, guidelines, biases and design considerations which designers apply with discretion. </a:t>
            </a:r>
            <a:endParaRPr/>
          </a:p>
          <a:p>
            <a:pPr indent="0" lvl="0" marL="0" rtl="0" algn="l">
              <a:spcBef>
                <a:spcPts val="0"/>
              </a:spcBef>
              <a:spcAft>
                <a:spcPts val="0"/>
              </a:spcAft>
              <a:buNone/>
            </a:pPr>
            <a:r>
              <a:rPr b="0" i="0" lang="en-US">
                <a:solidFill>
                  <a:srgbClr val="2B2B2B"/>
                </a:solidFill>
                <a:latin typeface="Merriweather"/>
                <a:ea typeface="Merriweather"/>
                <a:cs typeface="Merriweather"/>
                <a:sym typeface="Merriweather"/>
              </a:rPr>
              <a:t>Designers use principles such as </a:t>
            </a:r>
            <a:r>
              <a:rPr b="1" i="0" lang="en-US">
                <a:solidFill>
                  <a:srgbClr val="2B2B2B"/>
                </a:solidFill>
                <a:latin typeface="Merriweather"/>
                <a:ea typeface="Merriweather"/>
                <a:cs typeface="Merriweather"/>
                <a:sym typeface="Merriweather"/>
              </a:rPr>
              <a:t>visibility</a:t>
            </a:r>
            <a:r>
              <a:rPr b="0" i="0" lang="en-US">
                <a:solidFill>
                  <a:srgbClr val="2B2B2B"/>
                </a:solidFill>
                <a:latin typeface="Merriweather"/>
                <a:ea typeface="Merriweather"/>
                <a:cs typeface="Merriweather"/>
                <a:sym typeface="Merriweather"/>
              </a:rPr>
              <a:t>,</a:t>
            </a:r>
            <a:r>
              <a:rPr b="1" i="0" lang="en-US">
                <a:solidFill>
                  <a:srgbClr val="2B2B2B"/>
                </a:solidFill>
                <a:latin typeface="Merriweather"/>
                <a:ea typeface="Merriweather"/>
                <a:cs typeface="Merriweather"/>
                <a:sym typeface="Merriweather"/>
              </a:rPr>
              <a:t> findability</a:t>
            </a:r>
            <a:r>
              <a:rPr b="0" i="0" lang="en-US">
                <a:solidFill>
                  <a:srgbClr val="2B2B2B"/>
                </a:solidFill>
                <a:latin typeface="Merriweather"/>
                <a:ea typeface="Merriweather"/>
                <a:cs typeface="Merriweather"/>
                <a:sym typeface="Merriweather"/>
              </a:rPr>
              <a:t> and </a:t>
            </a:r>
            <a:r>
              <a:rPr b="1" i="0" lang="en-US">
                <a:solidFill>
                  <a:srgbClr val="2B2B2B"/>
                </a:solidFill>
                <a:latin typeface="Merriweather"/>
                <a:ea typeface="Merriweather"/>
                <a:cs typeface="Merriweather"/>
                <a:sym typeface="Merriweather"/>
              </a:rPr>
              <a:t>learnability</a:t>
            </a:r>
            <a:r>
              <a:rPr b="0" i="0" lang="en-US">
                <a:solidFill>
                  <a:srgbClr val="2B2B2B"/>
                </a:solidFill>
                <a:latin typeface="Merriweather"/>
                <a:ea typeface="Merriweather"/>
                <a:cs typeface="Merriweather"/>
                <a:sym typeface="Merriweather"/>
              </a:rPr>
              <a:t> to address basic human behaviors. We </a:t>
            </a:r>
            <a:r>
              <a:rPr b="1" i="0" lang="en-US">
                <a:solidFill>
                  <a:srgbClr val="2B2B2B"/>
                </a:solidFill>
                <a:latin typeface="Merriweather"/>
                <a:ea typeface="Merriweather"/>
                <a:cs typeface="Merriweather"/>
                <a:sym typeface="Merriweather"/>
              </a:rPr>
              <a:t>use some design principles to guide actions</a:t>
            </a:r>
            <a:r>
              <a:rPr b="0" i="0" lang="en-US">
                <a:solidFill>
                  <a:srgbClr val="2B2B2B"/>
                </a:solidFill>
                <a:latin typeface="Merriweather"/>
                <a:ea typeface="Merriweather"/>
                <a:cs typeface="Merriweather"/>
                <a:sym typeface="Merriweather"/>
              </a:rPr>
              <a:t>. </a:t>
            </a:r>
            <a:endParaRPr/>
          </a:p>
        </p:txBody>
      </p:sp>
      <p:sp>
        <p:nvSpPr>
          <p:cNvPr id="188" name="Google Shape;18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92929"/>
                </a:solidFill>
                <a:latin typeface="Content"/>
                <a:ea typeface="Content"/>
                <a:cs typeface="Content"/>
                <a:sym typeface="Content"/>
              </a:rPr>
              <a:t>According to the </a:t>
            </a:r>
            <a:r>
              <a:rPr b="0" i="0" lang="en-US" u="sng" strike="noStrike">
                <a:solidFill>
                  <a:srgbClr val="292929"/>
                </a:solidFill>
                <a:latin typeface="Content"/>
                <a:ea typeface="Content"/>
                <a:cs typeface="Content"/>
                <a:sym typeface="Content"/>
                <a:hlinkClick r:id="rId2">
                  <a:extLst>
                    <a:ext uri="{A12FA001-AC4F-418D-AE19-62706E023703}">
                      <ahyp:hlinkClr val="tx"/>
                    </a:ext>
                  </a:extLst>
                </a:hlinkClick>
              </a:rPr>
              <a:t>article</a:t>
            </a:r>
            <a:r>
              <a:rPr b="0" i="0" lang="en-US">
                <a:solidFill>
                  <a:srgbClr val="292929"/>
                </a:solidFill>
                <a:latin typeface="Content"/>
                <a:ea typeface="Content"/>
                <a:cs typeface="Content"/>
                <a:sym typeface="Content"/>
              </a:rPr>
              <a:t> by Ditte Mortensen, a natural UI design is one that does not force the users to change their usual ways of solving the issue significantly. It means that the messages and results produced by the application should not require additional explanations. It is also advisable to preserve the notation system and terminology used in this subject area.</a:t>
            </a:r>
            <a:endParaRPr/>
          </a:p>
          <a:p>
            <a:pPr indent="0" lvl="0" marL="0" rtl="0" algn="l">
              <a:spcBef>
                <a:spcPts val="0"/>
              </a:spcBef>
              <a:spcAft>
                <a:spcPts val="0"/>
              </a:spcAft>
              <a:buNone/>
            </a:pPr>
            <a:r>
              <a:rPr b="0" i="0" lang="en-US">
                <a:solidFill>
                  <a:srgbClr val="292929"/>
                </a:solidFill>
                <a:latin typeface="Content"/>
                <a:ea typeface="Content"/>
                <a:cs typeface="Content"/>
                <a:sym typeface="Content"/>
              </a:rPr>
              <a:t>The use of familiar to the user concepts and images creates an intuitive interface. It becomes a kind of “bridge” connecting the images of the real world with those actions and objects that a user has to manipulate. Users remember the action associated with a familiar object easily than they would remember the name of the command associated with that action.</a:t>
            </a:r>
            <a:endParaRPr/>
          </a:p>
          <a:p>
            <a:pPr indent="0" lvl="0" marL="0" marR="0" rtl="0" algn="l">
              <a:lnSpc>
                <a:spcPct val="100000"/>
              </a:lnSpc>
              <a:spcBef>
                <a:spcPts val="0"/>
              </a:spcBef>
              <a:spcAft>
                <a:spcPts val="0"/>
              </a:spcAft>
              <a:buClr>
                <a:srgbClr val="2B2B2B"/>
              </a:buClr>
              <a:buSzPts val="1200"/>
              <a:buFont typeface="Merriweather"/>
              <a:buNone/>
            </a:pPr>
            <a:r>
              <a:rPr b="0" i="0" lang="en-US">
                <a:solidFill>
                  <a:srgbClr val="2B2B2B"/>
                </a:solidFill>
                <a:latin typeface="Merriweather"/>
                <a:ea typeface="Merriweather"/>
                <a:cs typeface="Merriweather"/>
                <a:sym typeface="Merriweather"/>
              </a:rPr>
              <a:t>“Until now, we have always had to adapt to the limits of technology and conform the way we work with computers to a set of arbitrary conventions and procedures. With </a:t>
            </a:r>
            <a:r>
              <a:rPr b="1" i="0" lang="en-US">
                <a:solidFill>
                  <a:srgbClr val="2B2B2B"/>
                </a:solidFill>
                <a:latin typeface="Arial"/>
                <a:ea typeface="Arial"/>
                <a:cs typeface="Arial"/>
                <a:sym typeface="Arial"/>
              </a:rPr>
              <a:t>Natural User Interface</a:t>
            </a:r>
            <a:r>
              <a:rPr b="0" i="0" lang="en-US">
                <a:solidFill>
                  <a:srgbClr val="2B2B2B"/>
                </a:solidFill>
                <a:latin typeface="Merriweather"/>
                <a:ea typeface="Merriweather"/>
                <a:cs typeface="Merriweather"/>
                <a:sym typeface="Merriweather"/>
              </a:rPr>
              <a:t>, computing devices will adapt to our needs and preferences for the first time and humans will begin to use technology in whatever way is most comfortable and natural for us.”</a:t>
            </a:r>
            <a:br>
              <a:rPr lang="en-US"/>
            </a:br>
            <a:r>
              <a:rPr b="0" i="0" lang="en-US">
                <a:solidFill>
                  <a:srgbClr val="2B2B2B"/>
                </a:solidFill>
                <a:latin typeface="Merriweather"/>
                <a:ea typeface="Merriweather"/>
                <a:cs typeface="Merriweather"/>
                <a:sym typeface="Merriweather"/>
              </a:rPr>
              <a:t>—Bill Gates, co-founder of the multinational technology company Microsoft</a:t>
            </a:r>
            <a:endParaRPr/>
          </a:p>
          <a:p>
            <a:pPr indent="0" lvl="0" marL="0" rtl="0" algn="l">
              <a:spcBef>
                <a:spcPts val="0"/>
              </a:spcBef>
              <a:spcAft>
                <a:spcPts val="0"/>
              </a:spcAft>
              <a:buNone/>
            </a:pPr>
            <a:r>
              <a:t/>
            </a:r>
            <a:endParaRPr b="0" i="0">
              <a:solidFill>
                <a:srgbClr val="292929"/>
              </a:solidFill>
              <a:latin typeface="Content"/>
              <a:ea typeface="Content"/>
              <a:cs typeface="Content"/>
              <a:sym typeface="Content"/>
            </a:endParaRPr>
          </a:p>
          <a:p>
            <a:pPr indent="0" lvl="0" marL="0" rtl="0" algn="l">
              <a:spcBef>
                <a:spcPts val="0"/>
              </a:spcBef>
              <a:spcAft>
                <a:spcPts val="0"/>
              </a:spcAft>
              <a:buNone/>
            </a:pPr>
            <a:r>
              <a:t/>
            </a:r>
            <a:endParaRPr/>
          </a:p>
        </p:txBody>
      </p:sp>
      <p:sp>
        <p:nvSpPr>
          <p:cNvPr id="195" name="Google Shape;19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B2B2B"/>
              </a:buClr>
              <a:buSzPts val="1200"/>
              <a:buFont typeface="Arial"/>
              <a:buNone/>
            </a:pPr>
            <a:r>
              <a:rPr lang="en-US">
                <a:solidFill>
                  <a:srgbClr val="2B2B2B"/>
                </a:solidFill>
                <a:latin typeface="Arial"/>
                <a:ea typeface="Arial"/>
                <a:cs typeface="Arial"/>
                <a:sym typeface="Arial"/>
              </a:rPr>
              <a:t>Control panel for video to turn it off or increase speed etc</a:t>
            </a:r>
            <a:endParaRPr>
              <a:solidFill>
                <a:srgbClr val="2B2B2B"/>
              </a:solidFill>
              <a:latin typeface="Arial"/>
              <a:ea typeface="Arial"/>
              <a:cs typeface="Arial"/>
              <a:sym typeface="Arial"/>
            </a:endParaRPr>
          </a:p>
          <a:p>
            <a:pPr indent="0" lvl="0" marL="0" rtl="0" algn="l">
              <a:spcBef>
                <a:spcPts val="0"/>
              </a:spcBef>
              <a:spcAft>
                <a:spcPts val="0"/>
              </a:spcAft>
              <a:buNone/>
            </a:pPr>
            <a:r>
              <a:t/>
            </a:r>
            <a:endParaRPr b="0" i="0">
              <a:solidFill>
                <a:srgbClr val="2B2B2B"/>
              </a:solidFill>
              <a:latin typeface="Arial"/>
              <a:ea typeface="Arial"/>
              <a:cs typeface="Arial"/>
              <a:sym typeface="Arial"/>
            </a:endParaRPr>
          </a:p>
          <a:p>
            <a:pPr indent="0" lvl="0" marL="0" rtl="0" algn="l">
              <a:spcBef>
                <a:spcPts val="0"/>
              </a:spcBef>
              <a:spcAft>
                <a:spcPts val="0"/>
              </a:spcAft>
              <a:buNone/>
            </a:pPr>
            <a:r>
              <a:rPr b="0" i="0" lang="en-US">
                <a:solidFill>
                  <a:srgbClr val="2B2B2B"/>
                </a:solidFill>
                <a:latin typeface="Arial"/>
                <a:ea typeface="Arial"/>
                <a:cs typeface="Arial"/>
                <a:sym typeface="Arial"/>
              </a:rPr>
              <a:t>This rule means that the user should always be able to quickly backtrack whatever they are doing. This allows users to explore the product without the constant fear of failure — when a user knows that errors can be easily undone, this encourages exploration of unfamiliar options. On the contrary, if a user has to be extremely careful with every action they take, it leads to a slower exploration and nerve-racking experience that no one wants. Eg undo operation in mailboxes</a:t>
            </a:r>
            <a:endParaRPr/>
          </a:p>
          <a:p>
            <a:pPr indent="0" lvl="0" marL="0" rtl="0" algn="l">
              <a:spcBef>
                <a:spcPts val="0"/>
              </a:spcBef>
              <a:spcAft>
                <a:spcPts val="0"/>
              </a:spcAft>
              <a:buNone/>
            </a:pPr>
            <a:r>
              <a:rPr b="0" i="0" lang="en-US">
                <a:solidFill>
                  <a:srgbClr val="666666"/>
                </a:solidFill>
                <a:latin typeface="Arial"/>
                <a:ea typeface="Arial"/>
                <a:cs typeface="Arial"/>
                <a:sym typeface="Arial"/>
              </a:rPr>
              <a:t>Humans are most comfortable when they feel in control of themselves and their environment. Thoughtless software takes away that comfort by forcing people into unplanned interactions, confusing pathways, and surprising outcomes. </a:t>
            </a:r>
            <a:endParaRPr/>
          </a:p>
        </p:txBody>
      </p:sp>
      <p:sp>
        <p:nvSpPr>
          <p:cNvPr id="202" name="Google Shape;20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B2B2B"/>
                </a:solidFill>
                <a:latin typeface="Arial"/>
                <a:ea typeface="Arial"/>
                <a:cs typeface="Arial"/>
                <a:sym typeface="Arial"/>
              </a:rPr>
              <a:t>Eg recycle bin or physical card pic used at checkout</a:t>
            </a:r>
            <a:endParaRPr/>
          </a:p>
        </p:txBody>
      </p:sp>
      <p:sp>
        <p:nvSpPr>
          <p:cNvPr id="209" name="Google Shape;20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comic sans and colors for children</a:t>
            </a:r>
            <a:endParaRPr/>
          </a:p>
          <a:p>
            <a:pPr indent="0" lvl="0" marL="0" rtl="0" algn="l">
              <a:spcBef>
                <a:spcPts val="0"/>
              </a:spcBef>
              <a:spcAft>
                <a:spcPts val="0"/>
              </a:spcAft>
              <a:buNone/>
            </a:pPr>
            <a:r>
              <a:rPr lang="en-US"/>
              <a:t>Eg of customization is medium website</a:t>
            </a:r>
            <a:endParaRPr/>
          </a:p>
          <a:p>
            <a:pPr indent="0" lvl="0" marL="0" rtl="0" algn="l">
              <a:spcBef>
                <a:spcPts val="0"/>
              </a:spcBef>
              <a:spcAft>
                <a:spcPts val="0"/>
              </a:spcAft>
              <a:buNone/>
            </a:pPr>
            <a:r>
              <a:rPr lang="en-US"/>
              <a:t>One style for a particular audience. And different for different audience. </a:t>
            </a:r>
            <a:endParaRPr/>
          </a:p>
          <a:p>
            <a:pPr indent="0" lvl="0" marL="0" rtl="0" algn="l">
              <a:spcBef>
                <a:spcPts val="0"/>
              </a:spcBef>
              <a:spcAft>
                <a:spcPts val="0"/>
              </a:spcAft>
              <a:buNone/>
            </a:pPr>
            <a:r>
              <a:t/>
            </a:r>
            <a:endParaRPr/>
          </a:p>
        </p:txBody>
      </p:sp>
      <p:sp>
        <p:nvSpPr>
          <p:cNvPr id="231" name="Google Shape;23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000000"/>
                </a:solidFill>
                <a:latin typeface="Arial"/>
                <a:ea typeface="Arial"/>
                <a:cs typeface="Arial"/>
                <a:sym typeface="Arial"/>
              </a:rPr>
              <a:t>Information feedback eg while filling a form </a:t>
            </a:r>
            <a:endParaRPr/>
          </a:p>
          <a:p>
            <a:pPr indent="0" lvl="0" marL="0" rtl="0" algn="l">
              <a:spcBef>
                <a:spcPts val="0"/>
              </a:spcBef>
              <a:spcAft>
                <a:spcPts val="0"/>
              </a:spcAft>
              <a:buNone/>
            </a:pPr>
            <a:r>
              <a:rPr b="0" i="0" lang="en-US">
                <a:solidFill>
                  <a:srgbClr val="2B2B2B"/>
                </a:solidFill>
                <a:latin typeface="Merriweather"/>
                <a:ea typeface="Merriweather"/>
                <a:cs typeface="Merriweather"/>
                <a:sym typeface="Merriweather"/>
              </a:rPr>
              <a:t>Warn before actions eg while creating new password</a:t>
            </a:r>
            <a:endParaRPr/>
          </a:p>
          <a:p>
            <a:pPr indent="0" lvl="0" marL="0" rtl="0" algn="l">
              <a:spcBef>
                <a:spcPts val="0"/>
              </a:spcBef>
              <a:spcAft>
                <a:spcPts val="0"/>
              </a:spcAft>
              <a:buNone/>
            </a:pPr>
            <a:r>
              <a:rPr b="1" lang="en-US">
                <a:solidFill>
                  <a:srgbClr val="000000"/>
                </a:solidFill>
                <a:latin typeface="Arial"/>
                <a:ea typeface="Arial"/>
                <a:cs typeface="Arial"/>
                <a:sym typeface="Arial"/>
              </a:rPr>
              <a:t>System status eg progress bars, percentage completion indicaions on uploads etc for user comfort</a:t>
            </a:r>
            <a:endParaRPr b="1">
              <a:solidFill>
                <a:srgbClr val="000000"/>
              </a:solidFill>
              <a:latin typeface="Arial"/>
              <a:ea typeface="Arial"/>
              <a:cs typeface="Arial"/>
              <a:sym typeface="Arial"/>
            </a:endParaRPr>
          </a:p>
          <a:p>
            <a:pPr indent="0" lvl="0" marL="0" rtl="0" algn="l">
              <a:spcBef>
                <a:spcPts val="0"/>
              </a:spcBef>
              <a:spcAft>
                <a:spcPts val="0"/>
              </a:spcAft>
              <a:buNone/>
            </a:pPr>
            <a:r>
              <a:rPr b="1" lang="en-US">
                <a:solidFill>
                  <a:srgbClr val="000000"/>
                </a:solidFill>
                <a:latin typeface="Arial"/>
                <a:ea typeface="Arial"/>
                <a:cs typeface="Arial"/>
                <a:sym typeface="Arial"/>
              </a:rPr>
              <a:t>Eg don’t show 404, rather show normal English error. Eg google showing dinosaur image</a:t>
            </a:r>
            <a:endParaRPr/>
          </a:p>
          <a:p>
            <a:pPr indent="0" lvl="0" marL="0" rtl="0" algn="l">
              <a:spcBef>
                <a:spcPts val="0"/>
              </a:spcBef>
              <a:spcAft>
                <a:spcPts val="0"/>
              </a:spcAft>
              <a:buNone/>
            </a:pPr>
            <a:r>
              <a:rPr b="1" lang="en-US">
                <a:solidFill>
                  <a:srgbClr val="000000"/>
                </a:solidFill>
                <a:latin typeface="Arial"/>
                <a:ea typeface="Arial"/>
                <a:cs typeface="Arial"/>
                <a:sym typeface="Arial"/>
              </a:rPr>
              <a:t>Polite error msg eg linkedin or slack</a:t>
            </a:r>
            <a:endParaRPr/>
          </a:p>
          <a:p>
            <a:pPr indent="0" lvl="0" marL="0" rtl="0" algn="l">
              <a:spcBef>
                <a:spcPts val="0"/>
              </a:spcBef>
              <a:spcAft>
                <a:spcPts val="0"/>
              </a:spcAft>
              <a:buNone/>
            </a:pPr>
            <a:r>
              <a:rPr b="1" i="0" lang="en-US">
                <a:solidFill>
                  <a:srgbClr val="000000"/>
                </a:solidFill>
                <a:latin typeface="Arial"/>
                <a:ea typeface="Arial"/>
                <a:cs typeface="Arial"/>
                <a:sym typeface="Arial"/>
              </a:rPr>
              <a:t>Not a users problem eg form fields catering to your program for parsing it</a:t>
            </a:r>
            <a:endParaRPr b="1">
              <a:solidFill>
                <a:srgbClr val="000000"/>
              </a:solidFill>
              <a:latin typeface="Arial"/>
              <a:ea typeface="Arial"/>
              <a:cs typeface="Arial"/>
              <a:sym typeface="Arial"/>
            </a:endParaRPr>
          </a:p>
          <a:p>
            <a:pPr indent="0" lvl="0" marL="0" rtl="0" algn="l">
              <a:spcBef>
                <a:spcPts val="0"/>
              </a:spcBef>
              <a:spcAft>
                <a:spcPts val="0"/>
              </a:spcAft>
              <a:buNone/>
            </a:pPr>
            <a:r>
              <a:rPr b="1" lang="en-US">
                <a:solidFill>
                  <a:srgbClr val="000000"/>
                </a:solidFill>
                <a:latin typeface="Arial"/>
                <a:ea typeface="Arial"/>
                <a:cs typeface="Arial"/>
                <a:sym typeface="Arial"/>
              </a:rPr>
              <a:t>Engineer for errors</a:t>
            </a:r>
            <a:endParaRPr/>
          </a:p>
          <a:p>
            <a:pPr indent="0" lvl="0" marL="0" rtl="0" algn="l">
              <a:spcBef>
                <a:spcPts val="0"/>
              </a:spcBef>
              <a:spcAft>
                <a:spcPts val="0"/>
              </a:spcAft>
              <a:buNone/>
            </a:pPr>
            <a:r>
              <a:rPr b="0" i="0" lang="en-US">
                <a:solidFill>
                  <a:srgbClr val="2B2B2B"/>
                </a:solidFill>
                <a:latin typeface="Arial"/>
                <a:ea typeface="Arial"/>
                <a:cs typeface="Arial"/>
                <a:sym typeface="Arial"/>
              </a:rPr>
              <a:t>Errors are inadvertent in the user journey. Bad error handling paired with useless error messages can fill users with frustration and lead them to abandon your app. A </a:t>
            </a:r>
            <a:r>
              <a:rPr b="0" i="0" lang="en-US" u="sng">
                <a:solidFill>
                  <a:srgbClr val="2B2B2B"/>
                </a:solidFill>
                <a:latin typeface="Arial"/>
                <a:ea typeface="Arial"/>
                <a:cs typeface="Arial"/>
                <a:sym typeface="Arial"/>
                <a:hlinkClick r:id="rId2">
                  <a:extLst>
                    <a:ext uri="{A12FA001-AC4F-418D-AE19-62706E023703}">
                      <ahyp:hlinkClr val="tx"/>
                    </a:ext>
                  </a:extLst>
                </a:hlinkClick>
              </a:rPr>
              <a:t>well-crafted error message</a:t>
            </a:r>
            <a:r>
              <a:rPr b="0" i="0" lang="en-US">
                <a:solidFill>
                  <a:srgbClr val="2B2B2B"/>
                </a:solidFill>
                <a:latin typeface="Arial"/>
                <a:ea typeface="Arial"/>
                <a:cs typeface="Arial"/>
                <a:sym typeface="Arial"/>
              </a:rPr>
              <a:t>, on the other hand, can turn a moment of frustration into a moment of conversion. An effective error message is a combination of explicit error notification together with hints for solving the problem.</a:t>
            </a:r>
            <a:endParaRPr/>
          </a:p>
          <a:p>
            <a:pPr indent="0" lvl="0" marL="0" rtl="0" algn="l">
              <a:spcBef>
                <a:spcPts val="0"/>
              </a:spcBef>
              <a:spcAft>
                <a:spcPts val="0"/>
              </a:spcAft>
              <a:buNone/>
            </a:pPr>
            <a:r>
              <a:rPr lang="en-US"/>
              <a:t>Good UI has precise, polite, and constructive error messages.</a:t>
            </a:r>
            <a:br>
              <a:rPr lang="en-US"/>
            </a:br>
            <a:r>
              <a:rPr b="0" i="0" lang="en-US">
                <a:solidFill>
                  <a:srgbClr val="2B2B2B"/>
                </a:solidFill>
                <a:latin typeface="Arial"/>
                <a:ea typeface="Arial"/>
                <a:cs typeface="Arial"/>
                <a:sym typeface="Arial"/>
              </a:rPr>
              <a:t>Even better than writing good error messages is having UI design that prevents a problem from occurring in the first place. Try to either eliminate error-prone conditions or check for them and present users with a confirmation dialog before they commit to the action. For example, Gmail prompts you when you forget to insert an attachment.</a:t>
            </a:r>
            <a:endParaRPr/>
          </a:p>
          <a:p>
            <a:pPr indent="0" lvl="0" marL="0" rtl="0" algn="l">
              <a:spcBef>
                <a:spcPts val="0"/>
              </a:spcBef>
              <a:spcAft>
                <a:spcPts val="0"/>
              </a:spcAft>
              <a:buNone/>
            </a:pPr>
            <a:r>
              <a:rPr b="0" i="0" lang="en-US">
                <a:solidFill>
                  <a:srgbClr val="2B2B2B"/>
                </a:solidFill>
                <a:latin typeface="Arial"/>
                <a:ea typeface="Arial"/>
                <a:cs typeface="Arial"/>
                <a:sym typeface="Arial"/>
              </a:rPr>
              <a:t>The best designs have excellent error recovery while trying to prevent users from making those errors in the first place. Error prevention in Gmail shows a pop-up if users forget to insert an attachment after referencing one.</a:t>
            </a:r>
            <a:endParaRPr/>
          </a:p>
          <a:p>
            <a:pPr indent="0" lvl="0" marL="0" rtl="0" algn="l">
              <a:spcBef>
                <a:spcPts val="0"/>
              </a:spcBef>
              <a:spcAft>
                <a:spcPts val="0"/>
              </a:spcAft>
              <a:buNone/>
            </a:pPr>
            <a:r>
              <a:rPr b="0" i="0" lang="en-US">
                <a:solidFill>
                  <a:srgbClr val="2C3137"/>
                </a:solidFill>
                <a:latin typeface="Inconsolata"/>
                <a:ea typeface="Inconsolata"/>
                <a:cs typeface="Inconsolata"/>
                <a:sym typeface="Inconsolata"/>
              </a:rPr>
              <a:t>I see too many obscure error messages which blame the users for the problem or fail to explain what the error is. Human tone and language will help users relate better to the situation and subsequently improve the user’s experience.</a:t>
            </a:r>
            <a:endParaRPr/>
          </a:p>
          <a:p>
            <a:pPr indent="0" lvl="0" marL="0" rtl="0" algn="l">
              <a:spcBef>
                <a:spcPts val="0"/>
              </a:spcBef>
              <a:spcAft>
                <a:spcPts val="0"/>
              </a:spcAft>
              <a:buNone/>
            </a:pPr>
            <a:r>
              <a:rPr b="0" i="0" lang="en-US">
                <a:solidFill>
                  <a:srgbClr val="666666"/>
                </a:solidFill>
                <a:latin typeface="Arial"/>
                <a:ea typeface="Arial"/>
                <a:cs typeface="Arial"/>
                <a:sym typeface="Arial"/>
              </a:rPr>
              <a:t>help is inline and contextual, available only when and where it is needed, hidden from view at all other times.</a:t>
            </a:r>
            <a:endParaRPr b="0" i="0">
              <a:solidFill>
                <a:srgbClr val="2C3137"/>
              </a:solidFill>
              <a:latin typeface="Inconsolata"/>
              <a:ea typeface="Inconsolata"/>
              <a:cs typeface="Inconsolata"/>
              <a:sym typeface="Inconsolata"/>
            </a:endParaRPr>
          </a:p>
          <a:p>
            <a:pPr indent="0" lvl="0" marL="0" rtl="0" algn="l">
              <a:spcBef>
                <a:spcPts val="0"/>
              </a:spcBef>
              <a:spcAft>
                <a:spcPts val="0"/>
              </a:spcAft>
              <a:buNone/>
            </a:pPr>
            <a:r>
              <a:t/>
            </a:r>
            <a:endParaRPr b="0" i="0">
              <a:solidFill>
                <a:srgbClr val="2B2B2B"/>
              </a:solidFill>
              <a:latin typeface="Arial"/>
              <a:ea typeface="Arial"/>
              <a:cs typeface="Arial"/>
              <a:sym typeface="Arial"/>
            </a:endParaRPr>
          </a:p>
          <a:p>
            <a:pPr indent="0" lvl="0" marL="0" rtl="0" algn="l">
              <a:spcBef>
                <a:spcPts val="0"/>
              </a:spcBef>
              <a:spcAft>
                <a:spcPts val="0"/>
              </a:spcAft>
              <a:buNone/>
            </a:pPr>
            <a:r>
              <a:t/>
            </a:r>
            <a:endParaRPr/>
          </a:p>
        </p:txBody>
      </p:sp>
      <p:sp>
        <p:nvSpPr>
          <p:cNvPr id="238" name="Google Shape;23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C3137"/>
              </a:buClr>
              <a:buSzPts val="1200"/>
              <a:buFont typeface="Playfair Display"/>
              <a:buNone/>
            </a:pPr>
            <a:r>
              <a:rPr b="0" i="0" lang="en-US">
                <a:solidFill>
                  <a:srgbClr val="2C3137"/>
                </a:solidFill>
                <a:latin typeface="Playfair Display"/>
                <a:ea typeface="Playfair Display"/>
                <a:cs typeface="Playfair Display"/>
                <a:sym typeface="Playfair Display"/>
              </a:rPr>
              <a:t>Clarity over complexity eg job applications</a:t>
            </a:r>
            <a:endParaRPr/>
          </a:p>
          <a:p>
            <a:pPr indent="0" lvl="0" marL="0" marR="0" rtl="0" algn="l">
              <a:lnSpc>
                <a:spcPct val="100000"/>
              </a:lnSpc>
              <a:spcBef>
                <a:spcPts val="0"/>
              </a:spcBef>
              <a:spcAft>
                <a:spcPts val="0"/>
              </a:spcAft>
              <a:buClr>
                <a:srgbClr val="2B2B2B"/>
              </a:buClr>
              <a:buSzPts val="1200"/>
              <a:buFont typeface="Arial"/>
              <a:buNone/>
            </a:pPr>
            <a:r>
              <a:rPr b="0" i="0" lang="en-US">
                <a:solidFill>
                  <a:srgbClr val="2B2B2B"/>
                </a:solidFill>
                <a:latin typeface="Arial"/>
                <a:ea typeface="Arial"/>
                <a:cs typeface="Arial"/>
                <a:sym typeface="Arial"/>
              </a:rPr>
              <a:t>Avoid presenting too much information at one time on the screen. This results in visual clutter.</a:t>
            </a:r>
            <a:endParaRPr/>
          </a:p>
          <a:p>
            <a:pPr indent="0" lvl="0" marL="0" rtl="0" algn="l">
              <a:spcBef>
                <a:spcPts val="0"/>
              </a:spcBef>
              <a:spcAft>
                <a:spcPts val="0"/>
              </a:spcAft>
              <a:buNone/>
            </a:pPr>
            <a:r>
              <a:t/>
            </a:r>
            <a:endParaRPr b="0" i="0">
              <a:solidFill>
                <a:srgbClr val="292929"/>
              </a:solidFill>
              <a:latin typeface="Content"/>
              <a:ea typeface="Content"/>
              <a:cs typeface="Content"/>
              <a:sym typeface="Content"/>
            </a:endParaRPr>
          </a:p>
          <a:p>
            <a:pPr indent="0" lvl="0" marL="0" rtl="0" algn="l">
              <a:spcBef>
                <a:spcPts val="0"/>
              </a:spcBef>
              <a:spcAft>
                <a:spcPts val="0"/>
              </a:spcAft>
              <a:buNone/>
            </a:pPr>
            <a:r>
              <a:rPr b="0" i="0" lang="en-US">
                <a:solidFill>
                  <a:srgbClr val="292929"/>
                </a:solidFill>
                <a:latin typeface="Content"/>
                <a:ea typeface="Content"/>
                <a:cs typeface="Content"/>
                <a:sym typeface="Content"/>
              </a:rPr>
              <a:t>Clarity is the one of the key features any interface should possess. </a:t>
            </a:r>
            <a:endParaRPr/>
          </a:p>
          <a:p>
            <a:pPr indent="0" lvl="0" marL="0" rtl="0" algn="l">
              <a:spcBef>
                <a:spcPts val="0"/>
              </a:spcBef>
              <a:spcAft>
                <a:spcPts val="0"/>
              </a:spcAft>
              <a:buNone/>
            </a:pPr>
            <a:r>
              <a:rPr b="0" i="0" lang="en-US">
                <a:solidFill>
                  <a:srgbClr val="292929"/>
                </a:solidFill>
                <a:latin typeface="Content"/>
                <a:ea typeface="Content"/>
                <a:cs typeface="Content"/>
                <a:sym typeface="Content"/>
              </a:rPr>
              <a:t>The users need to understand what they interact with through the interface. Clarity is about giving users confidence and willingness to continue interacting with the interface. Many clear screens are better than one messy one.</a:t>
            </a:r>
            <a:endParaRPr/>
          </a:p>
          <a:p>
            <a:pPr indent="0" lvl="0" marL="0" rtl="0" algn="l">
              <a:spcBef>
                <a:spcPts val="0"/>
              </a:spcBef>
              <a:spcAft>
                <a:spcPts val="0"/>
              </a:spcAft>
              <a:buNone/>
            </a:pPr>
            <a:r>
              <a:rPr b="0" i="0" lang="en-US">
                <a:solidFill>
                  <a:srgbClr val="666666"/>
                </a:solidFill>
                <a:latin typeface="Arial"/>
                <a:ea typeface="Arial"/>
                <a:cs typeface="Arial"/>
                <a:sym typeface="Arial"/>
              </a:rPr>
              <a:t>While there is room for mystery and delayed gratification in interfaces, there is no room for confusion. </a:t>
            </a:r>
            <a:endParaRPr b="0" i="0">
              <a:solidFill>
                <a:srgbClr val="292929"/>
              </a:solidFill>
              <a:latin typeface="Content"/>
              <a:ea typeface="Content"/>
              <a:cs typeface="Content"/>
              <a:sym typeface="Content"/>
            </a:endParaRPr>
          </a:p>
          <a:p>
            <a:pPr indent="0" lvl="0" marL="0" rtl="0" algn="l">
              <a:spcBef>
                <a:spcPts val="0"/>
              </a:spcBef>
              <a:spcAft>
                <a:spcPts val="0"/>
              </a:spcAft>
              <a:buNone/>
            </a:pPr>
            <a:r>
              <a:t/>
            </a:r>
            <a:endParaRPr/>
          </a:p>
        </p:txBody>
      </p:sp>
      <p:sp>
        <p:nvSpPr>
          <p:cNvPr id="245" name="Google Shape;24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Eg invitations to events</a:t>
            </a:r>
            <a:endParaRPr/>
          </a:p>
          <a:p>
            <a:pPr indent="0" lvl="0" marL="0" rtl="0" algn="l">
              <a:spcBef>
                <a:spcPts val="0"/>
              </a:spcBef>
              <a:spcAft>
                <a:spcPts val="0"/>
              </a:spcAft>
              <a:buNone/>
            </a:pPr>
            <a:r>
              <a:t/>
            </a:r>
            <a:endParaRPr u="sng">
              <a:solidFill>
                <a:schemeClr val="hlink"/>
              </a:solidFill>
              <a:hlinkClick r:id="rId2"/>
            </a:endParaRPr>
          </a:p>
        </p:txBody>
      </p:sp>
      <p:sp>
        <p:nvSpPr>
          <p:cNvPr id="252" name="Google Shape;25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eg Wikipedia- bad design same layout throughout.</a:t>
            </a:r>
            <a:endParaRPr/>
          </a:p>
          <a:p>
            <a:pPr indent="0" lvl="0" marL="0" rtl="0" algn="l">
              <a:spcBef>
                <a:spcPts val="0"/>
              </a:spcBef>
              <a:spcAft>
                <a:spcPts val="0"/>
              </a:spcAft>
              <a:buNone/>
            </a:pPr>
            <a:r>
              <a:t/>
            </a:r>
            <a:endParaRPr/>
          </a:p>
        </p:txBody>
      </p:sp>
      <p:sp>
        <p:nvSpPr>
          <p:cNvPr id="282" name="Google Shape;28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Same indentation- Important for professional and pixel perfect with images etc</a:t>
            </a:r>
            <a:endParaRPr/>
          </a:p>
          <a:p>
            <a:pPr indent="0" lvl="0" marL="0" rtl="0" algn="l">
              <a:spcBef>
                <a:spcPts val="0"/>
              </a:spcBef>
              <a:spcAft>
                <a:spcPts val="0"/>
              </a:spcAft>
              <a:buNone/>
            </a:pPr>
            <a:r>
              <a:t/>
            </a:r>
            <a:endParaRPr/>
          </a:p>
        </p:txBody>
      </p:sp>
      <p:sp>
        <p:nvSpPr>
          <p:cNvPr id="290" name="Google Shape;29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C3137"/>
                </a:solidFill>
                <a:latin typeface="Inconsolata"/>
                <a:ea typeface="Inconsolata"/>
                <a:cs typeface="Inconsolata"/>
                <a:sym typeface="Inconsolata"/>
              </a:rPr>
              <a:t>sites try to show everything all at once! — show only what is necessary on each screen.</a:t>
            </a:r>
            <a:endParaRPr/>
          </a:p>
          <a:p>
            <a:pPr indent="0" lvl="0" marL="0" rtl="0" algn="l">
              <a:spcBef>
                <a:spcPts val="0"/>
              </a:spcBef>
              <a:spcAft>
                <a:spcPts val="0"/>
              </a:spcAft>
              <a:buNone/>
            </a:pPr>
            <a:r>
              <a:rPr b="0" i="0" lang="en-US">
                <a:solidFill>
                  <a:srgbClr val="2C3137"/>
                </a:solidFill>
                <a:latin typeface="Inconsolata"/>
                <a:ea typeface="Inconsolata"/>
                <a:cs typeface="Inconsolata"/>
                <a:sym typeface="Inconsolata"/>
              </a:rPr>
              <a:t>There is still a misconception that every user will land on the homepage of a website — marketing, social media and people sharing links could bring a user to any page on your website. An ideal interface will defer final decisions to subsequent screens by progressively disclosing information.</a:t>
            </a:r>
            <a:endParaRPr/>
          </a:p>
          <a:p>
            <a:pPr indent="0" lvl="0" marL="0" rtl="0" algn="l">
              <a:spcBef>
                <a:spcPts val="0"/>
              </a:spcBef>
              <a:spcAft>
                <a:spcPts val="0"/>
              </a:spcAft>
              <a:buNone/>
            </a:pPr>
            <a:r>
              <a:rPr b="0" i="0" lang="en-US">
                <a:solidFill>
                  <a:srgbClr val="2C3137"/>
                </a:solidFill>
                <a:latin typeface="Inconsolata"/>
                <a:ea typeface="Inconsolata"/>
                <a:cs typeface="Inconsolata"/>
                <a:sym typeface="Inconsolata"/>
              </a:rPr>
              <a:t>When designing a user interface remember; if people are making a decision, show enough information to allow them the choice and then display additional information on a subsequent screen.</a:t>
            </a:r>
            <a:endParaRPr/>
          </a:p>
          <a:p>
            <a:pPr indent="0" lvl="0" marL="0" rtl="0" algn="l">
              <a:spcBef>
                <a:spcPts val="0"/>
              </a:spcBef>
              <a:spcAft>
                <a:spcPts val="0"/>
              </a:spcAft>
              <a:buNone/>
            </a:pPr>
            <a:r>
              <a:rPr b="0" i="0" lang="en-US">
                <a:solidFill>
                  <a:srgbClr val="666666"/>
                </a:solidFill>
                <a:latin typeface="Arial"/>
                <a:ea typeface="Arial"/>
                <a:cs typeface="Arial"/>
                <a:sym typeface="Arial"/>
              </a:rPr>
              <a:t>Show only what is necessary on each screen. If people are making a choice, show enough information to allow them the choice, then dive into details on a subsequent screen. Avoid the tendency to over-explain or show everything all at once. When possible, defer decisions to subsequent screens by progressively disclosing information as necessary. This will keep your interactions more clear.</a:t>
            </a:r>
            <a:endParaRPr b="0" i="0">
              <a:solidFill>
                <a:srgbClr val="2C3137"/>
              </a:solidFill>
              <a:latin typeface="Inconsolata"/>
              <a:ea typeface="Inconsolata"/>
              <a:cs typeface="Inconsolata"/>
              <a:sym typeface="Inconsolata"/>
            </a:endParaRPr>
          </a:p>
          <a:p>
            <a:pPr indent="0" lvl="0" marL="0" rtl="0" algn="l">
              <a:spcBef>
                <a:spcPts val="0"/>
              </a:spcBef>
              <a:spcAft>
                <a:spcPts val="0"/>
              </a:spcAft>
              <a:buNone/>
            </a:pPr>
            <a:r>
              <a:t/>
            </a:r>
            <a:endParaRPr/>
          </a:p>
        </p:txBody>
      </p:sp>
      <p:sp>
        <p:nvSpPr>
          <p:cNvPr id="332" name="Google Shape;33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B2B2B"/>
                </a:solidFill>
                <a:latin typeface="Arial"/>
                <a:ea typeface="Arial"/>
                <a:cs typeface="Arial"/>
                <a:sym typeface="Arial"/>
              </a:rPr>
              <a:t>eg for Microsoft office there are menu bars as well as keyboard shortcuts, help bars, tutorials etc</a:t>
            </a:r>
            <a:endParaRPr/>
          </a:p>
        </p:txBody>
      </p:sp>
      <p:sp>
        <p:nvSpPr>
          <p:cNvPr id="339" name="Google Shape;33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B2B2B"/>
                </a:solidFill>
                <a:latin typeface="Arial"/>
                <a:ea typeface="Arial"/>
                <a:cs typeface="Arial"/>
                <a:sym typeface="Arial"/>
              </a:rPr>
              <a:t>This means that it’s better to design large targets for important functions (big buttons are easier to interact with).</a:t>
            </a:r>
            <a:endParaRPr/>
          </a:p>
          <a:p>
            <a:pPr indent="0" lvl="0" marL="0" marR="0" rtl="0" algn="l">
              <a:lnSpc>
                <a:spcPct val="100000"/>
              </a:lnSpc>
              <a:spcBef>
                <a:spcPts val="0"/>
              </a:spcBef>
              <a:spcAft>
                <a:spcPts val="0"/>
              </a:spcAft>
              <a:buClr>
                <a:schemeClr val="dk1"/>
              </a:buClr>
              <a:buSzPts val="1200"/>
              <a:buFont typeface="Calibri"/>
              <a:buNone/>
            </a:pPr>
            <a:br>
              <a:rPr lang="en-US"/>
            </a:br>
            <a:r>
              <a:rPr b="0" i="0" lang="en-US">
                <a:solidFill>
                  <a:srgbClr val="2B2B2B"/>
                </a:solidFill>
                <a:latin typeface="Arial"/>
                <a:ea typeface="Arial"/>
                <a:cs typeface="Arial"/>
                <a:sym typeface="Arial"/>
              </a:rPr>
              <a:t>It’s also important to remember that the time required to acquire multiple targets is the sum of the time to acquire each. Thus, when working on UI design, to increase the efficiency of an interaction, try to not only reduce distances and increase target sizes, but also reduce the total number of targets that users must interact with to complete a given task.</a:t>
            </a:r>
            <a:endParaRPr/>
          </a:p>
          <a:p>
            <a:pPr indent="0" lvl="0" marL="0" rtl="0" algn="l">
              <a:spcBef>
                <a:spcPts val="0"/>
              </a:spcBef>
              <a:spcAft>
                <a:spcPts val="0"/>
              </a:spcAft>
              <a:buNone/>
            </a:pPr>
            <a:r>
              <a:t/>
            </a:r>
            <a:endParaRPr/>
          </a:p>
        </p:txBody>
      </p:sp>
      <p:sp>
        <p:nvSpPr>
          <p:cNvPr id="346" name="Google Shape;346;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lang="en-US">
                <a:solidFill>
                  <a:srgbClr val="000000"/>
                </a:solidFill>
                <a:latin typeface="Arial"/>
                <a:ea typeface="Arial"/>
                <a:cs typeface="Arial"/>
                <a:sym typeface="Arial"/>
              </a:rPr>
              <a:t>e.g. saving cards at checkout, addresses etc.</a:t>
            </a:r>
            <a:endParaRPr/>
          </a:p>
          <a:p>
            <a:pPr indent="0" lvl="0" marL="0" rtl="0" algn="l">
              <a:spcBef>
                <a:spcPts val="0"/>
              </a:spcBef>
              <a:spcAft>
                <a:spcPts val="0"/>
              </a:spcAft>
              <a:buNone/>
            </a:pPr>
            <a:r>
              <a:t/>
            </a:r>
            <a:endParaRPr b="0" i="0">
              <a:solidFill>
                <a:srgbClr val="2B2B2B"/>
              </a:solidFill>
              <a:latin typeface="Arial"/>
              <a:ea typeface="Arial"/>
              <a:cs typeface="Arial"/>
              <a:sym typeface="Arial"/>
            </a:endParaRPr>
          </a:p>
          <a:p>
            <a:pPr indent="0" lvl="0" marL="0" rtl="0" algn="l">
              <a:spcBef>
                <a:spcPts val="0"/>
              </a:spcBef>
              <a:spcAft>
                <a:spcPts val="0"/>
              </a:spcAft>
              <a:buNone/>
            </a:pPr>
            <a:r>
              <a:rPr b="0" i="0" lang="en-US">
                <a:solidFill>
                  <a:srgbClr val="2B2B2B"/>
                </a:solidFill>
                <a:latin typeface="Arial"/>
                <a:ea typeface="Arial"/>
                <a:cs typeface="Arial"/>
                <a:sym typeface="Arial"/>
              </a:rPr>
              <a:t>Don’t force users to have to repeat data they’ve previously entered. Users are easily annoyed by tedious data-entry sequences, especially when they have provided all the required information before. Good UI performs a maximum of work while requiring a minimum amount of information from users.</a:t>
            </a:r>
            <a:endParaRPr/>
          </a:p>
          <a:p>
            <a:pPr indent="0" lvl="0" marL="0" rtl="0" algn="l">
              <a:spcBef>
                <a:spcPts val="0"/>
              </a:spcBef>
              <a:spcAft>
                <a:spcPts val="0"/>
              </a:spcAft>
              <a:buNone/>
            </a:pPr>
            <a:r>
              <a:rPr b="0" i="0" lang="en-US">
                <a:solidFill>
                  <a:srgbClr val="2B2B2B"/>
                </a:solidFill>
                <a:latin typeface="Arial"/>
                <a:ea typeface="Arial"/>
                <a:cs typeface="Arial"/>
                <a:sym typeface="Arial"/>
              </a:rPr>
              <a:t>Ensure that users never lose their work. Users should not lose their work as a result of an error on their side (i.e. accidentally refresh a web page with a form that has user input), a system error, problems with an internet connection, or any other reason other than those that are completely unavoidable, like an unexpected power loss.</a:t>
            </a:r>
            <a:endParaRPr/>
          </a:p>
        </p:txBody>
      </p:sp>
      <p:sp>
        <p:nvSpPr>
          <p:cNvPr id="360" name="Google Shape;360;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1200"/>
              <a:buFont typeface="Helvetica Neue"/>
              <a:buNone/>
            </a:pPr>
            <a:r>
              <a:rPr b="0" i="0" lang="en-US">
                <a:solidFill>
                  <a:srgbClr val="333333"/>
                </a:solidFill>
                <a:latin typeface="Helvetica Neue"/>
                <a:ea typeface="Helvetica Neue"/>
                <a:cs typeface="Helvetica Neue"/>
                <a:sym typeface="Helvetica Neue"/>
              </a:rPr>
              <a:t>By carefully thinking about and anticipating the goals people bring to your site, Eg prefilled form inputs</a:t>
            </a:r>
            <a:endParaRPr/>
          </a:p>
          <a:p>
            <a:pPr indent="0" lvl="0" marL="0" rtl="0" algn="l">
              <a:spcBef>
                <a:spcPts val="0"/>
              </a:spcBef>
              <a:spcAft>
                <a:spcPts val="0"/>
              </a:spcAft>
              <a:buNone/>
            </a:pPr>
            <a:r>
              <a:t/>
            </a:r>
            <a:endParaRPr b="0" i="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t/>
            </a:r>
            <a:endParaRPr b="0" i="0">
              <a:solidFill>
                <a:srgbClr val="333333"/>
              </a:solidFill>
              <a:latin typeface="Helvetica Neue"/>
              <a:ea typeface="Helvetica Neue"/>
              <a:cs typeface="Helvetica Neue"/>
              <a:sym typeface="Helvetica Neue"/>
            </a:endParaRPr>
          </a:p>
          <a:p>
            <a:pPr indent="0" lvl="0" marL="0" rtl="0" algn="l">
              <a:spcBef>
                <a:spcPts val="0"/>
              </a:spcBef>
              <a:spcAft>
                <a:spcPts val="0"/>
              </a:spcAft>
              <a:buNone/>
            </a:pPr>
            <a:r>
              <a:rPr b="0" i="0" lang="en-US">
                <a:solidFill>
                  <a:srgbClr val="292929"/>
                </a:solidFill>
                <a:latin typeface="Content"/>
                <a:ea typeface="Content"/>
                <a:cs typeface="Content"/>
                <a:sym typeface="Content"/>
              </a:rPr>
              <a:t>The primary purpose of an interface is to allow people interacting with the world, to </a:t>
            </a:r>
            <a:r>
              <a:rPr b="0" i="0" lang="en-US" u="sng" strike="noStrike">
                <a:solidFill>
                  <a:schemeClr val="hlink"/>
                </a:solidFill>
                <a:latin typeface="Content"/>
                <a:ea typeface="Content"/>
                <a:cs typeface="Content"/>
                <a:sym typeface="Content"/>
                <a:hlinkClick r:id="rId2"/>
              </a:rPr>
              <a:t>match the system and the real world</a:t>
            </a:r>
            <a:r>
              <a:rPr b="0" i="0" lang="en-US">
                <a:solidFill>
                  <a:srgbClr val="292929"/>
                </a:solidFill>
                <a:latin typeface="Content"/>
                <a:ea typeface="Content"/>
                <a:cs typeface="Content"/>
                <a:sym typeface="Content"/>
              </a:rPr>
              <a:t> </a:t>
            </a:r>
            <a:endParaRPr/>
          </a:p>
          <a:p>
            <a:pPr indent="0" lvl="0" marL="0" rtl="0" algn="l">
              <a:spcBef>
                <a:spcPts val="0"/>
              </a:spcBef>
              <a:spcAft>
                <a:spcPts val="0"/>
              </a:spcAft>
              <a:buNone/>
            </a:pPr>
            <a:r>
              <a:rPr b="0" i="0" lang="en-US">
                <a:solidFill>
                  <a:srgbClr val="292929"/>
                </a:solidFill>
                <a:latin typeface="Content"/>
                <a:ea typeface="Content"/>
                <a:cs typeface="Content"/>
                <a:sym typeface="Content"/>
              </a:rPr>
              <a:t>Through the interface, we get access to services. Interfaces perform specific tasks, and their effectiveness is measurable. However, they may go beyond practical applications. The best interfaces are those that surprise, inspire, awaken feelings, strengthen the experience in interaction with the world.</a:t>
            </a:r>
            <a:endParaRPr/>
          </a:p>
          <a:p>
            <a:pPr indent="0" lvl="0" marL="0" rtl="0" algn="l">
              <a:spcBef>
                <a:spcPts val="0"/>
              </a:spcBef>
              <a:spcAft>
                <a:spcPts val="0"/>
              </a:spcAft>
              <a:buNone/>
            </a:pPr>
            <a:r>
              <a:rPr b="0" i="0" lang="en-US">
                <a:solidFill>
                  <a:srgbClr val="2B2B2B"/>
                </a:solidFill>
                <a:latin typeface="Arial"/>
                <a:ea typeface="Arial"/>
                <a:cs typeface="Arial"/>
                <a:sym typeface="Arial"/>
              </a:rPr>
              <a:t>Recognizing something is much easier than recalling it because recognition involves more cues in our brain (cues spread activation to related information in memory, and those cues help us remember information).</a:t>
            </a:r>
            <a:endParaRPr/>
          </a:p>
          <a:p>
            <a:pPr indent="0" lvl="0" marL="0" rtl="0" algn="l">
              <a:spcBef>
                <a:spcPts val="0"/>
              </a:spcBef>
              <a:spcAft>
                <a:spcPts val="0"/>
              </a:spcAft>
              <a:buNone/>
            </a:pPr>
            <a:r>
              <a:rPr b="0" i="0" lang="en-US">
                <a:solidFill>
                  <a:srgbClr val="2B2B2B"/>
                </a:solidFill>
                <a:latin typeface="Arial"/>
                <a:ea typeface="Arial"/>
                <a:cs typeface="Arial"/>
                <a:sym typeface="Arial"/>
              </a:rPr>
              <a:t>Designers can promote recognition in user interfaces by making information and functionality visible and easily accessible. Visual aids, such as tooltips and context-sensitive details, also help support users in recognizing information.</a:t>
            </a:r>
            <a:endParaRPr/>
          </a:p>
        </p:txBody>
      </p:sp>
      <p:sp>
        <p:nvSpPr>
          <p:cNvPr id="367" name="Google Shape;367;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666666"/>
                </a:solidFill>
                <a:latin typeface="Arial"/>
                <a:ea typeface="Arial"/>
                <a:cs typeface="Arial"/>
                <a:sym typeface="Arial"/>
              </a:rPr>
              <a:t>Every screen we design should support a single action of real value to the person using it. This makes it easier to learn, easier to use, and easier to add to or build on when necessary. Screens that support two or more primary actions become confusing quickly. Like a written article should have a single, strong thesis, every screen we design should support a single, strong action that is its raison d'etre.</a:t>
            </a:r>
            <a:endParaRPr/>
          </a:p>
          <a:p>
            <a:pPr indent="0" lvl="0" marL="0" rtl="0" algn="l">
              <a:spcBef>
                <a:spcPts val="0"/>
              </a:spcBef>
              <a:spcAft>
                <a:spcPts val="0"/>
              </a:spcAft>
              <a:buNone/>
            </a:pPr>
            <a:r>
              <a:rPr b="0" i="0" lang="en-US">
                <a:solidFill>
                  <a:srgbClr val="666666"/>
                </a:solidFill>
                <a:latin typeface="Arial"/>
                <a:ea typeface="Arial"/>
                <a:cs typeface="Arial"/>
                <a:sym typeface="Arial"/>
              </a:rPr>
              <a:t>Screens with a single primary action can have multiple secondary actions but they need to be kept secondary! The reason why your article exists isn't so that people can share it on Twitter…it exists for people to read and understand it. Keep secondary actions secondary by making them lighter weight visually or shown after the primary action has been achieved.</a:t>
            </a:r>
            <a:endParaRPr/>
          </a:p>
        </p:txBody>
      </p:sp>
      <p:sp>
        <p:nvSpPr>
          <p:cNvPr id="374" name="Google Shape;37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Aesthetic sense quality required from a designer as well as a Front End Engineer.</a:t>
            </a:r>
            <a:endParaRPr/>
          </a:p>
          <a:p>
            <a:pPr indent="0" lvl="0" marL="0" rtl="0" algn="l">
              <a:spcBef>
                <a:spcPts val="0"/>
              </a:spcBef>
              <a:spcAft>
                <a:spcPts val="0"/>
              </a:spcAft>
              <a:buNone/>
            </a:pPr>
            <a:r>
              <a:rPr lang="en-US"/>
              <a:t>users remember experiences</a:t>
            </a:r>
            <a:endParaRPr b="0" i="0">
              <a:solidFill>
                <a:srgbClr val="000000"/>
              </a:solidFill>
              <a:latin typeface="Arial"/>
              <a:ea typeface="Arial"/>
              <a:cs typeface="Arial"/>
              <a:sym typeface="Arial"/>
            </a:endParaRPr>
          </a:p>
          <a:p>
            <a:pPr indent="0" lvl="0" marL="0" rtl="0" algn="l">
              <a:spcBef>
                <a:spcPts val="0"/>
              </a:spcBef>
              <a:spcAft>
                <a:spcPts val="0"/>
              </a:spcAft>
              <a:buNone/>
            </a:pPr>
            <a:r>
              <a:rPr b="0" i="0" lang="en-US">
                <a:solidFill>
                  <a:srgbClr val="000000"/>
                </a:solidFill>
                <a:latin typeface="Arial"/>
                <a:ea typeface="Arial"/>
                <a:cs typeface="Arial"/>
                <a:sym typeface="Arial"/>
              </a:rPr>
              <a:t>We spend a lot of time online reading news, navigating websites and using web apps.</a:t>
            </a:r>
            <a:endParaRPr/>
          </a:p>
          <a:p>
            <a:pPr indent="0" lvl="0" marL="0" rtl="0" algn="l">
              <a:spcBef>
                <a:spcPts val="0"/>
              </a:spcBef>
              <a:spcAft>
                <a:spcPts val="0"/>
              </a:spcAft>
              <a:buNone/>
            </a:pPr>
            <a:r>
              <a:rPr b="0" i="0" lang="en-US">
                <a:solidFill>
                  <a:srgbClr val="000000"/>
                </a:solidFill>
                <a:latin typeface="Arial"/>
                <a:ea typeface="Arial"/>
                <a:cs typeface="Arial"/>
                <a:sym typeface="Arial"/>
              </a:rPr>
              <a:t>Unclickable links, unnecessary </a:t>
            </a:r>
            <a:r>
              <a:rPr lang="en-US"/>
              <a:t>animations</a:t>
            </a:r>
            <a:r>
              <a:rPr b="0" i="0" lang="en-US">
                <a:solidFill>
                  <a:srgbClr val="000000"/>
                </a:solidFill>
                <a:latin typeface="Arial"/>
                <a:ea typeface="Arial"/>
                <a:cs typeface="Arial"/>
                <a:sym typeface="Arial"/>
              </a:rPr>
              <a:t> all put users off</a:t>
            </a:r>
            <a:endParaRPr/>
          </a:p>
          <a:p>
            <a:pPr indent="0" lvl="0" marL="0" rtl="0" algn="l">
              <a:spcBef>
                <a:spcPts val="0"/>
              </a:spcBef>
              <a:spcAft>
                <a:spcPts val="0"/>
              </a:spcAft>
              <a:buNone/>
            </a:pPr>
            <a:r>
              <a:rPr lang="en-US"/>
              <a:t>Remember how social media websites which are simple are more user friendly as it doesn’t distract from content.</a:t>
            </a:r>
            <a:endParaRPr/>
          </a:p>
        </p:txBody>
      </p:sp>
      <p:sp>
        <p:nvSpPr>
          <p:cNvPr id="106" name="Google Shape;10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E.g. facebook homepage</a:t>
            </a:r>
            <a:endParaRPr/>
          </a:p>
        </p:txBody>
      </p:sp>
      <p:sp>
        <p:nvSpPr>
          <p:cNvPr id="432" name="Google Shape;43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Eg cart is always on right top, so don’t it different in your ecommerce site</a:t>
            </a:r>
            <a:endParaRPr/>
          </a:p>
        </p:txBody>
      </p:sp>
      <p:sp>
        <p:nvSpPr>
          <p:cNvPr id="449" name="Google Shape;44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Eg Showcasing grocery areas in banners by hypermarkets while infact being mostly full of sugaries and carbs</a:t>
            </a:r>
            <a:endParaRPr/>
          </a:p>
          <a:p>
            <a:pPr indent="0" lvl="0" marL="0" rtl="0" algn="l">
              <a:spcBef>
                <a:spcPts val="0"/>
              </a:spcBef>
              <a:spcAft>
                <a:spcPts val="0"/>
              </a:spcAft>
              <a:buNone/>
            </a:pPr>
            <a:r>
              <a:t/>
            </a:r>
            <a:endParaRPr b="1" i="0">
              <a:solidFill>
                <a:srgbClr val="2B2B2B"/>
              </a:solidFill>
              <a:latin typeface="Merriweather"/>
              <a:ea typeface="Merriweather"/>
              <a:cs typeface="Merriweather"/>
              <a:sym typeface="Merriweather"/>
            </a:endParaRPr>
          </a:p>
          <a:p>
            <a:pPr indent="0" lvl="0" marL="0" rtl="0" algn="l">
              <a:spcBef>
                <a:spcPts val="0"/>
              </a:spcBef>
              <a:spcAft>
                <a:spcPts val="0"/>
              </a:spcAft>
              <a:buNone/>
            </a:pPr>
            <a:r>
              <a:rPr b="1" i="0" lang="en-US">
                <a:solidFill>
                  <a:srgbClr val="2B2B2B"/>
                </a:solidFill>
                <a:latin typeface="Merriweather"/>
                <a:ea typeface="Merriweather"/>
                <a:cs typeface="Merriweather"/>
                <a:sym typeface="Merriweather"/>
              </a:rPr>
              <a:t>Be trustworthy and credible</a:t>
            </a:r>
            <a:r>
              <a:rPr b="0" i="0" lang="en-US">
                <a:solidFill>
                  <a:srgbClr val="2B2B2B"/>
                </a:solidFill>
                <a:latin typeface="Merriweather"/>
                <a:ea typeface="Merriweather"/>
                <a:cs typeface="Merriweather"/>
                <a:sym typeface="Merriweather"/>
              </a:rPr>
              <a:t> – identify yourself through your design to assure users and eliminate uncertainty.</a:t>
            </a:r>
            <a:endParaRPr/>
          </a:p>
        </p:txBody>
      </p:sp>
      <p:sp>
        <p:nvSpPr>
          <p:cNvPr id="456" name="Google Shape;456;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https://color.adobe.com/create/color-wheel</a:t>
            </a:r>
            <a:endParaRPr/>
          </a:p>
          <a:p>
            <a:pPr indent="0" lvl="0" marL="0" rtl="0" algn="l">
              <a:spcBef>
                <a:spcPts val="0"/>
              </a:spcBef>
              <a:spcAft>
                <a:spcPts val="0"/>
              </a:spcAft>
              <a:buNone/>
            </a:pPr>
            <a:r>
              <a:rPr lang="en-US"/>
              <a:t>Colorhunt.co</a:t>
            </a:r>
            <a:endParaRPr/>
          </a:p>
        </p:txBody>
      </p:sp>
      <p:sp>
        <p:nvSpPr>
          <p:cNvPr id="113" name="Google Shape;11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https://www.theworldsworstwebsiteever.com/</a:t>
            </a:r>
            <a:r>
              <a:rPr lang="en-US"/>
              <a:t> tell them to go through all the problems in this website</a:t>
            </a:r>
            <a:endParaRPr/>
          </a:p>
        </p:txBody>
      </p:sp>
      <p:sp>
        <p:nvSpPr>
          <p:cNvPr id="463" name="Google Shape;463;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1" name="Google Shape;471;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B2B2B"/>
              </a:buClr>
              <a:buSzPts val="1200"/>
              <a:buFont typeface="Arial"/>
              <a:buNone/>
            </a:pPr>
            <a:r>
              <a:rPr b="0" i="0" lang="en-US">
                <a:solidFill>
                  <a:srgbClr val="2B2B2B"/>
                </a:solidFill>
                <a:latin typeface="Arial"/>
                <a:ea typeface="Arial"/>
                <a:cs typeface="Arial"/>
                <a:sym typeface="Arial"/>
              </a:rPr>
              <a:t>Color is one of the elements of an interface that has a strong impact on accessibility.  People perceive color differently — some users can see a full range of colors, but many people can only make out a limited range of colors. </a:t>
            </a:r>
            <a:endParaRPr/>
          </a:p>
        </p:txBody>
      </p:sp>
      <p:sp>
        <p:nvSpPr>
          <p:cNvPr id="478" name="Google Shape;478;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eg use figure tag. </a:t>
            </a:r>
            <a:endParaRPr/>
          </a:p>
          <a:p>
            <a:pPr indent="0" lvl="0" marL="0" marR="0" rtl="0" algn="l">
              <a:lnSpc>
                <a:spcPct val="100000"/>
              </a:lnSpc>
              <a:spcBef>
                <a:spcPts val="0"/>
              </a:spcBef>
              <a:spcAft>
                <a:spcPts val="0"/>
              </a:spcAft>
              <a:buClr>
                <a:schemeClr val="dk1"/>
              </a:buClr>
              <a:buSzPts val="1200"/>
              <a:buFont typeface="Calibri"/>
              <a:buNone/>
            </a:pPr>
            <a:r>
              <a:rPr lang="en-US"/>
              <a:t>Check your webpage and various webpages using wave extension</a:t>
            </a:r>
            <a:endParaRPr/>
          </a:p>
          <a:p>
            <a:pPr indent="0" lvl="0" marL="0" rtl="0" algn="l">
              <a:spcBef>
                <a:spcPts val="0"/>
              </a:spcBef>
              <a:spcAft>
                <a:spcPts val="0"/>
              </a:spcAft>
              <a:buNone/>
            </a:pPr>
            <a:r>
              <a:t/>
            </a:r>
            <a:endParaRPr/>
          </a:p>
        </p:txBody>
      </p:sp>
      <p:sp>
        <p:nvSpPr>
          <p:cNvPr id="503" name="Google Shape;503;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1" lang="en-US">
                <a:solidFill>
                  <a:srgbClr val="202124"/>
                </a:solidFill>
                <a:latin typeface="Roboto"/>
                <a:ea typeface="Roboto"/>
                <a:cs typeface="Roboto"/>
                <a:sym typeface="Roboto"/>
              </a:rPr>
              <a:t>Assistive technology</a:t>
            </a:r>
            <a:r>
              <a:rPr b="0" i="0" lang="en-US">
                <a:solidFill>
                  <a:srgbClr val="202124"/>
                </a:solidFill>
                <a:latin typeface="Roboto"/>
                <a:ea typeface="Roboto"/>
                <a:cs typeface="Roboto"/>
                <a:sym typeface="Roboto"/>
              </a:rPr>
              <a:t> is an umbrella term for devices, software, and tools that help any person with a disability complete a task. </a:t>
            </a:r>
            <a:endParaRPr/>
          </a:p>
          <a:p>
            <a:pPr indent="0" lvl="0" marL="0" rtl="0" algn="l">
              <a:spcBef>
                <a:spcPts val="0"/>
              </a:spcBef>
              <a:spcAft>
                <a:spcPts val="0"/>
              </a:spcAft>
              <a:buNone/>
            </a:pPr>
            <a:r>
              <a:rPr b="0" i="0" lang="en-US">
                <a:solidFill>
                  <a:srgbClr val="202124"/>
                </a:solidFill>
                <a:latin typeface="Roboto"/>
                <a:ea typeface="Roboto"/>
                <a:cs typeface="Roboto"/>
                <a:sym typeface="Roboto"/>
              </a:rPr>
              <a:t>An </a:t>
            </a:r>
            <a:r>
              <a:rPr b="0" i="1" lang="en-US">
                <a:solidFill>
                  <a:srgbClr val="202124"/>
                </a:solidFill>
                <a:latin typeface="Roboto"/>
                <a:ea typeface="Roboto"/>
                <a:cs typeface="Roboto"/>
                <a:sym typeface="Roboto"/>
              </a:rPr>
              <a:t>affordance</a:t>
            </a:r>
            <a:r>
              <a:rPr b="0" i="0" lang="en-US">
                <a:solidFill>
                  <a:srgbClr val="202124"/>
                </a:solidFill>
                <a:latin typeface="Roboto"/>
                <a:ea typeface="Roboto"/>
                <a:cs typeface="Roboto"/>
                <a:sym typeface="Roboto"/>
              </a:rPr>
              <a:t> is any object that offers, or affords, its user the opportunity to perform an action. The better the affordance is designed, the more obvious or intuitive its use. </a:t>
            </a:r>
            <a:r>
              <a:rPr b="1" i="0" lang="en-US">
                <a:solidFill>
                  <a:srgbClr val="2B2B2B"/>
                </a:solidFill>
                <a:latin typeface="Merriweather"/>
                <a:ea typeface="Merriweather"/>
                <a:cs typeface="Merriweather"/>
                <a:sym typeface="Merriweather"/>
              </a:rPr>
              <a:t>Perceived affordances</a:t>
            </a:r>
            <a:r>
              <a:rPr b="0" i="0" lang="en-US">
                <a:solidFill>
                  <a:srgbClr val="2B2B2B"/>
                </a:solidFill>
                <a:latin typeface="Merriweather"/>
                <a:ea typeface="Merriweather"/>
                <a:cs typeface="Merriweather"/>
                <a:sym typeface="Merriweather"/>
              </a:rPr>
              <a:t> such as buttons are an example. That way, we </a:t>
            </a:r>
            <a:r>
              <a:rPr b="1" i="0" lang="en-US">
                <a:solidFill>
                  <a:srgbClr val="2B2B2B"/>
                </a:solidFill>
                <a:latin typeface="Merriweather"/>
                <a:ea typeface="Merriweather"/>
                <a:cs typeface="Merriweather"/>
                <a:sym typeface="Merriweather"/>
              </a:rPr>
              <a:t>put users in control in seamless experiences</a:t>
            </a:r>
            <a:r>
              <a:rPr b="0" i="0" lang="en-US">
                <a:solidFill>
                  <a:srgbClr val="2B2B2B"/>
                </a:solidFill>
                <a:latin typeface="Merriweather"/>
                <a:ea typeface="Merriweather"/>
                <a:cs typeface="Merriweather"/>
                <a:sym typeface="Merriweather"/>
              </a:rPr>
              <a:t>.</a:t>
            </a:r>
            <a:endParaRPr b="0" i="0">
              <a:solidFill>
                <a:srgbClr val="202124"/>
              </a:solidFill>
              <a:latin typeface="Roboto"/>
              <a:ea typeface="Roboto"/>
              <a:cs typeface="Roboto"/>
              <a:sym typeface="Roboto"/>
            </a:endParaRPr>
          </a:p>
          <a:p>
            <a:pPr indent="0" lvl="0" marL="0" rtl="0" algn="l">
              <a:spcBef>
                <a:spcPts val="0"/>
              </a:spcBef>
              <a:spcAft>
                <a:spcPts val="0"/>
              </a:spcAft>
              <a:buNone/>
            </a:pPr>
            <a:r>
              <a:rPr b="0" i="0" lang="en-US">
                <a:solidFill>
                  <a:srgbClr val="202124"/>
                </a:solidFill>
                <a:latin typeface="Roboto"/>
                <a:ea typeface="Roboto"/>
                <a:cs typeface="Roboto"/>
                <a:sym typeface="Roboto"/>
              </a:rPr>
              <a:t>One popular type of assistive technology is the </a:t>
            </a:r>
            <a:r>
              <a:rPr b="0" i="1" lang="en-US">
                <a:solidFill>
                  <a:srgbClr val="202124"/>
                </a:solidFill>
                <a:latin typeface="Roboto"/>
                <a:ea typeface="Roboto"/>
                <a:cs typeface="Roboto"/>
                <a:sym typeface="Roboto"/>
              </a:rPr>
              <a:t>screen reader</a:t>
            </a:r>
            <a:r>
              <a:rPr b="0" i="0" lang="en-US">
                <a:solidFill>
                  <a:srgbClr val="202124"/>
                </a:solidFill>
                <a:latin typeface="Roboto"/>
                <a:ea typeface="Roboto"/>
                <a:cs typeface="Roboto"/>
                <a:sym typeface="Roboto"/>
              </a:rPr>
              <a:t>, a program that enables visually impaired people to use computers by reading screen text aloud in a generated voice. The user can control what is read by moving the cursor to a relevant area with the keyboard.</a:t>
            </a:r>
            <a:endParaRPr/>
          </a:p>
          <a:p>
            <a:pPr indent="0" lvl="0" marL="0" rtl="0" algn="l">
              <a:spcBef>
                <a:spcPts val="0"/>
              </a:spcBef>
              <a:spcAft>
                <a:spcPts val="0"/>
              </a:spcAft>
              <a:buNone/>
            </a:pPr>
            <a:r>
              <a:rPr lang="en-US" u="sng">
                <a:solidFill>
                  <a:schemeClr val="hlink"/>
                </a:solidFill>
                <a:hlinkClick r:id="rId2"/>
              </a:rPr>
              <a:t>https://www.w3.org/TR/wai-aria/</a:t>
            </a:r>
            <a:endParaRPr/>
          </a:p>
        </p:txBody>
      </p:sp>
      <p:sp>
        <p:nvSpPr>
          <p:cNvPr id="510" name="Google Shape;510;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7474F"/>
              </a:buClr>
              <a:buSzPts val="1200"/>
              <a:buFont typeface="Roboto Mono"/>
              <a:buNone/>
            </a:pPr>
            <a:r>
              <a:rPr b="0" i="0" lang="en-US">
                <a:solidFill>
                  <a:srgbClr val="37474F"/>
                </a:solidFill>
                <a:latin typeface="Roboto Mono"/>
                <a:ea typeface="Roboto Mono"/>
                <a:cs typeface="Roboto Mono"/>
                <a:sym typeface="Roboto Mono"/>
              </a:rPr>
              <a:t>role="checkbox“</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rgbClr val="37474F"/>
              </a:buClr>
              <a:buSzPts val="1000"/>
              <a:buFont typeface="Roboto Mono"/>
              <a:buNone/>
            </a:pPr>
            <a:r>
              <a:rPr b="0" i="0" lang="en-US" sz="1000" u="none" cap="none" strike="noStrike">
                <a:solidFill>
                  <a:srgbClr val="37474F"/>
                </a:solidFill>
                <a:latin typeface="Roboto Mono"/>
                <a:ea typeface="Roboto Mono"/>
                <a:cs typeface="Roboto Mono"/>
                <a:sym typeface="Roboto Mono"/>
              </a:rPr>
              <a:t>aria-labelledby</a:t>
            </a:r>
            <a:r>
              <a:rPr b="0" i="0" lang="en-US" sz="1200" u="none" cap="none" strike="noStrike">
                <a:solidFill>
                  <a:srgbClr val="202124"/>
                </a:solidFill>
                <a:latin typeface="Roboto"/>
                <a:ea typeface="Roboto"/>
                <a:cs typeface="Roboto"/>
                <a:sym typeface="Roboto"/>
              </a:rPr>
              <a:t> allows us to specify the ID of another element in the DOM as an element's label.</a:t>
            </a:r>
            <a:r>
              <a:rPr b="0" i="0" lang="en-US" sz="100" u="none" cap="none" strike="noStrike">
                <a:solidFill>
                  <a:schemeClr val="dk1"/>
                </a:solidFill>
              </a:rPr>
              <a:t> </a:t>
            </a:r>
            <a:endParaRPr b="0" i="0" sz="1800" u="none" cap="none" strike="noStrike">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17" name="Google Shape;517;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cap="none" strike="noStrike">
                <a:solidFill>
                  <a:srgbClr val="9C27B0"/>
                </a:solidFill>
                <a:latin typeface="Roboto Mono"/>
                <a:ea typeface="Roboto Mono"/>
                <a:cs typeface="Roboto Mono"/>
                <a:sym typeface="Roboto Mono"/>
              </a:rPr>
              <a:t>aria-label</a:t>
            </a:r>
            <a:r>
              <a:rPr b="0" i="0" lang="en-US" sz="1200" u="none" cap="none" strike="noStrike">
                <a:solidFill>
                  <a:srgbClr val="37474F"/>
                </a:solidFill>
                <a:latin typeface="Roboto Mono"/>
                <a:ea typeface="Roboto Mono"/>
                <a:cs typeface="Roboto Mono"/>
                <a:sym typeface="Roboto Mono"/>
              </a:rPr>
              <a:t>=</a:t>
            </a:r>
            <a:r>
              <a:rPr b="0" i="0" lang="en-US" sz="1200" u="none" cap="none" strike="noStrike">
                <a:solidFill>
                  <a:srgbClr val="0D904F"/>
                </a:solidFill>
                <a:latin typeface="Roboto Mono"/>
                <a:ea typeface="Roboto Mono"/>
                <a:cs typeface="Roboto Mono"/>
                <a:sym typeface="Roboto Mono"/>
              </a:rPr>
              <a:t>"screen reader only label“</a:t>
            </a:r>
            <a:endParaRPr/>
          </a:p>
          <a:p>
            <a:pPr indent="0" lvl="0" marL="0" rtl="0" algn="l">
              <a:spcBef>
                <a:spcPts val="0"/>
              </a:spcBef>
              <a:spcAft>
                <a:spcPts val="0"/>
              </a:spcAft>
              <a:buNone/>
            </a:pPr>
            <a:r>
              <a:t/>
            </a:r>
            <a:endParaRPr b="0" i="0" sz="1200" u="none" cap="none" strike="noStrike">
              <a:solidFill>
                <a:srgbClr val="0D904F"/>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3B78E7"/>
              </a:buClr>
              <a:buSzPts val="1200"/>
              <a:buFont typeface="Roboto Mono"/>
              <a:buNone/>
            </a:pPr>
            <a:r>
              <a:rPr b="0" i="0" lang="en-US" sz="1200" u="none" cap="none" strike="noStrike">
                <a:solidFill>
                  <a:srgbClr val="3B78E7"/>
                </a:solidFill>
                <a:latin typeface="Roboto Mono"/>
                <a:ea typeface="Roboto Mono"/>
                <a:cs typeface="Roboto Mono"/>
                <a:sym typeface="Roboto Mono"/>
              </a:rPr>
              <a:t>&lt;div</a:t>
            </a:r>
            <a:r>
              <a:rPr b="0" i="0" lang="en-US" sz="1200" u="none" cap="none" strike="noStrike">
                <a:solidFill>
                  <a:srgbClr val="37474F"/>
                </a:solidFill>
                <a:latin typeface="Roboto Mono"/>
                <a:ea typeface="Roboto Mono"/>
                <a:cs typeface="Roboto Mono"/>
                <a:sym typeface="Roboto Mono"/>
              </a:rPr>
              <a:t> </a:t>
            </a:r>
            <a:r>
              <a:rPr b="0" i="0" lang="en-US" sz="1200" u="none" cap="none" strike="noStrike">
                <a:solidFill>
                  <a:srgbClr val="9C27B0"/>
                </a:solidFill>
                <a:latin typeface="Roboto Mono"/>
                <a:ea typeface="Roboto Mono"/>
                <a:cs typeface="Roboto Mono"/>
                <a:sym typeface="Roboto Mono"/>
              </a:rPr>
              <a:t>role</a:t>
            </a:r>
            <a:r>
              <a:rPr b="0" i="0" lang="en-US" sz="1200" u="none" cap="none" strike="noStrike">
                <a:solidFill>
                  <a:srgbClr val="37474F"/>
                </a:solidFill>
                <a:latin typeface="Roboto Mono"/>
                <a:ea typeface="Roboto Mono"/>
                <a:cs typeface="Roboto Mono"/>
                <a:sym typeface="Roboto Mono"/>
              </a:rPr>
              <a:t>=</a:t>
            </a:r>
            <a:r>
              <a:rPr b="0" i="0" lang="en-US" sz="1200" u="none" cap="none" strike="noStrike">
                <a:solidFill>
                  <a:srgbClr val="0D904F"/>
                </a:solidFill>
                <a:latin typeface="Roboto Mono"/>
                <a:ea typeface="Roboto Mono"/>
                <a:cs typeface="Roboto Mono"/>
                <a:sym typeface="Roboto Mono"/>
              </a:rPr>
              <a:t>"scrollbar"</a:t>
            </a:r>
            <a:r>
              <a:rPr b="0" i="0" lang="en-US" sz="1200" u="none" cap="none" strike="noStrike">
                <a:solidFill>
                  <a:srgbClr val="37474F"/>
                </a:solidFill>
                <a:latin typeface="Roboto Mono"/>
                <a:ea typeface="Roboto Mono"/>
                <a:cs typeface="Roboto Mono"/>
                <a:sym typeface="Roboto Mono"/>
              </a:rPr>
              <a:t> </a:t>
            </a:r>
            <a:r>
              <a:rPr b="0" i="0" lang="en-US" sz="1200" u="none" cap="none" strike="noStrike">
                <a:solidFill>
                  <a:srgbClr val="9C27B0"/>
                </a:solidFill>
                <a:latin typeface="Roboto Mono"/>
                <a:ea typeface="Roboto Mono"/>
                <a:cs typeface="Roboto Mono"/>
                <a:sym typeface="Roboto Mono"/>
              </a:rPr>
              <a:t>aria-controls</a:t>
            </a:r>
            <a:r>
              <a:rPr b="0" i="0" lang="en-US" sz="1200" u="none" cap="none" strike="noStrike">
                <a:solidFill>
                  <a:srgbClr val="37474F"/>
                </a:solidFill>
                <a:latin typeface="Roboto Mono"/>
                <a:ea typeface="Roboto Mono"/>
                <a:cs typeface="Roboto Mono"/>
                <a:sym typeface="Roboto Mono"/>
              </a:rPr>
              <a:t>=</a:t>
            </a:r>
            <a:r>
              <a:rPr b="0" i="0" lang="en-US" sz="1200" u="none" cap="none" strike="noStrike">
                <a:solidFill>
                  <a:srgbClr val="0D904F"/>
                </a:solidFill>
                <a:latin typeface="Roboto Mono"/>
                <a:ea typeface="Roboto Mono"/>
                <a:cs typeface="Roboto Mono"/>
                <a:sym typeface="Roboto Mono"/>
              </a:rPr>
              <a:t>"main"</a:t>
            </a:r>
            <a:r>
              <a:rPr b="0" i="0" lang="en-US" sz="1200" u="none" cap="none" strike="noStrike">
                <a:solidFill>
                  <a:srgbClr val="3B78E7"/>
                </a:solidFill>
                <a:latin typeface="Roboto Mono"/>
                <a:ea typeface="Roboto Mono"/>
                <a:cs typeface="Roboto Mono"/>
                <a:sym typeface="Roboto Mono"/>
              </a:rPr>
              <a:t>&gt;&lt;/div&gt;</a:t>
            </a:r>
            <a:br>
              <a:rPr b="0" i="0" lang="en-US" sz="1200" u="none" cap="none" strike="noStrike">
                <a:solidFill>
                  <a:srgbClr val="37474F"/>
                </a:solidFill>
                <a:latin typeface="Roboto Mono"/>
                <a:ea typeface="Roboto Mono"/>
                <a:cs typeface="Roboto Mono"/>
                <a:sym typeface="Roboto Mono"/>
              </a:rPr>
            </a:br>
            <a:r>
              <a:rPr b="0" i="0" lang="en-US" sz="1200" u="none" cap="none" strike="noStrike">
                <a:solidFill>
                  <a:srgbClr val="3B78E7"/>
                </a:solidFill>
                <a:latin typeface="Roboto Mono"/>
                <a:ea typeface="Roboto Mono"/>
                <a:cs typeface="Roboto Mono"/>
                <a:sym typeface="Roboto Mono"/>
              </a:rPr>
              <a:t>&lt;div</a:t>
            </a:r>
            <a:r>
              <a:rPr b="0" i="0" lang="en-US" sz="1200" u="none" cap="none" strike="noStrike">
                <a:solidFill>
                  <a:srgbClr val="37474F"/>
                </a:solidFill>
                <a:latin typeface="Roboto Mono"/>
                <a:ea typeface="Roboto Mono"/>
                <a:cs typeface="Roboto Mono"/>
                <a:sym typeface="Roboto Mono"/>
              </a:rPr>
              <a:t> </a:t>
            </a:r>
            <a:r>
              <a:rPr b="0" i="0" lang="en-US" sz="1200" u="none" cap="none" strike="noStrike">
                <a:solidFill>
                  <a:srgbClr val="9C27B0"/>
                </a:solidFill>
                <a:latin typeface="Roboto Mono"/>
                <a:ea typeface="Roboto Mono"/>
                <a:cs typeface="Roboto Mono"/>
                <a:sym typeface="Roboto Mono"/>
              </a:rPr>
              <a:t>id</a:t>
            </a:r>
            <a:r>
              <a:rPr b="0" i="0" lang="en-US" sz="1200" u="none" cap="none" strike="noStrike">
                <a:solidFill>
                  <a:srgbClr val="37474F"/>
                </a:solidFill>
                <a:latin typeface="Roboto Mono"/>
                <a:ea typeface="Roboto Mono"/>
                <a:cs typeface="Roboto Mono"/>
                <a:sym typeface="Roboto Mono"/>
              </a:rPr>
              <a:t>=</a:t>
            </a:r>
            <a:r>
              <a:rPr b="0" i="0" lang="en-US" sz="1200" u="none" cap="none" strike="noStrike">
                <a:solidFill>
                  <a:srgbClr val="0D904F"/>
                </a:solidFill>
                <a:latin typeface="Roboto Mono"/>
                <a:ea typeface="Roboto Mono"/>
                <a:cs typeface="Roboto Mono"/>
                <a:sym typeface="Roboto Mono"/>
              </a:rPr>
              <a:t>"main"</a:t>
            </a:r>
            <a:r>
              <a:rPr b="0" i="0" lang="en-US" sz="1200" u="none" cap="none" strike="noStrike">
                <a:solidFill>
                  <a:srgbClr val="3B78E7"/>
                </a:solidFill>
                <a:latin typeface="Roboto Mono"/>
                <a:ea typeface="Roboto Mono"/>
                <a:cs typeface="Roboto Mono"/>
                <a:sym typeface="Roboto Mono"/>
              </a:rPr>
              <a:t>&gt;</a:t>
            </a:r>
            <a:br>
              <a:rPr b="0" i="0" lang="en-US" sz="1200" u="none" cap="none" strike="noStrike">
                <a:solidFill>
                  <a:srgbClr val="37474F"/>
                </a:solidFill>
                <a:latin typeface="Roboto Mono"/>
                <a:ea typeface="Roboto Mono"/>
                <a:cs typeface="Roboto Mono"/>
                <a:sym typeface="Roboto Mono"/>
              </a:rPr>
            </a:br>
            <a:r>
              <a:rPr b="0" i="0" lang="en-US" sz="1200" u="none" cap="none" strike="noStrike">
                <a:solidFill>
                  <a:srgbClr val="37474F"/>
                </a:solidFill>
                <a:latin typeface="Roboto Mono"/>
                <a:ea typeface="Roboto Mono"/>
                <a:cs typeface="Roboto Mono"/>
                <a:sym typeface="Roboto Mono"/>
              </a:rPr>
              <a:t>. . .</a:t>
            </a:r>
            <a:br>
              <a:rPr b="0" i="0" lang="en-US" sz="1200" u="none" cap="none" strike="noStrike">
                <a:solidFill>
                  <a:srgbClr val="37474F"/>
                </a:solidFill>
                <a:latin typeface="Roboto Mono"/>
                <a:ea typeface="Roboto Mono"/>
                <a:cs typeface="Roboto Mono"/>
                <a:sym typeface="Roboto Mono"/>
              </a:rPr>
            </a:br>
            <a:r>
              <a:rPr b="0" i="0" lang="en-US" sz="1200" u="none" cap="none" strike="noStrike">
                <a:solidFill>
                  <a:srgbClr val="3B78E7"/>
                </a:solidFill>
                <a:latin typeface="Roboto Mono"/>
                <a:ea typeface="Roboto Mono"/>
                <a:cs typeface="Roboto Mono"/>
                <a:sym typeface="Roboto Mono"/>
              </a:rPr>
              <a:t>&lt;/div&gt;</a:t>
            </a:r>
            <a:r>
              <a:rPr b="0" i="0" lang="en-US" sz="100" u="none" cap="none" strike="noStrike">
                <a:solidFill>
                  <a:schemeClr val="dk1"/>
                </a:solidFill>
              </a:rPr>
              <a:t> </a:t>
            </a:r>
            <a:endParaRPr b="0" i="0" sz="2800" u="none" cap="none" strike="noStrike">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24" name="Google Shape;524;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https://developers.google.com/web/fundamentals/accessibility/focus/using-tabindex</a:t>
            </a:r>
            <a:endParaRPr/>
          </a:p>
        </p:txBody>
      </p:sp>
      <p:sp>
        <p:nvSpPr>
          <p:cNvPr id="534" name="Google Shape;534;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a:solidFill>
                  <a:srgbClr val="2B2B2B"/>
                </a:solidFill>
                <a:latin typeface="Merriweather"/>
                <a:ea typeface="Merriweather"/>
                <a:cs typeface="Merriweather"/>
                <a:sym typeface="Merriweather"/>
              </a:rPr>
              <a:t>Use “less is more”</a:t>
            </a:r>
            <a:r>
              <a:rPr b="0" i="0" lang="en-US">
                <a:solidFill>
                  <a:srgbClr val="2B2B2B"/>
                </a:solidFill>
                <a:latin typeface="Merriweather"/>
                <a:ea typeface="Merriweather"/>
                <a:cs typeface="Merriweather"/>
                <a:sym typeface="Merriweather"/>
              </a:rPr>
              <a:t> – make everything count in the design. If functional and aesthetic elements don’t add to the user experience, forget them.</a:t>
            </a:r>
            <a:endParaRPr/>
          </a:p>
        </p:txBody>
      </p:sp>
      <p:sp>
        <p:nvSpPr>
          <p:cNvPr id="541" name="Google Shape;541;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cap="none" strike="noStrike">
                <a:solidFill>
                  <a:srgbClr val="202124"/>
                </a:solidFill>
                <a:latin typeface="Roboto"/>
                <a:ea typeface="Roboto"/>
                <a:cs typeface="Roboto"/>
                <a:sym typeface="Roboto"/>
              </a:rPr>
              <a:t>Take care that your animations don’t cause performance issues</a:t>
            </a:r>
            <a:endParaRPr/>
          </a:p>
          <a:p>
            <a:pPr indent="0" lvl="0" marL="0" rtl="0" algn="l">
              <a:spcBef>
                <a:spcPts val="0"/>
              </a:spcBef>
              <a:spcAft>
                <a:spcPts val="0"/>
              </a:spcAft>
              <a:buNone/>
            </a:pPr>
            <a:r>
              <a:rPr lang="en-US"/>
              <a:t>.box {</a:t>
            </a:r>
            <a:br>
              <a:rPr lang="en-US"/>
            </a:br>
            <a:r>
              <a:rPr lang="en-US"/>
              <a:t>  </a:t>
            </a:r>
            <a:r>
              <a:rPr lang="en-US">
                <a:solidFill>
                  <a:srgbClr val="3B78E7"/>
                </a:solidFill>
              </a:rPr>
              <a:t>will-change</a:t>
            </a:r>
            <a:r>
              <a:rPr lang="en-US"/>
              <a:t>: transform, opacity;</a:t>
            </a:r>
            <a:br>
              <a:rPr lang="en-US"/>
            </a:br>
            <a:r>
              <a:rPr lang="en-US"/>
              <a:t>}</a:t>
            </a:r>
            <a:endParaRPr/>
          </a:p>
        </p:txBody>
      </p:sp>
      <p:sp>
        <p:nvSpPr>
          <p:cNvPr id="548" name="Google Shape;548;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Bank and payment websites using blue for stability and security</a:t>
            </a:r>
            <a:endParaRPr/>
          </a:p>
          <a:p>
            <a:pPr indent="0" lvl="0" marL="0" rtl="0" algn="l">
              <a:spcBef>
                <a:spcPts val="0"/>
              </a:spcBef>
              <a:spcAft>
                <a:spcPts val="0"/>
              </a:spcAft>
              <a:buNone/>
            </a:pPr>
            <a:r>
              <a:rPr lang="en-US"/>
              <a:t>Skill lync uses blue</a:t>
            </a:r>
            <a:endParaRPr/>
          </a:p>
        </p:txBody>
      </p:sp>
      <p:sp>
        <p:nvSpPr>
          <p:cNvPr id="143" name="Google Shape;14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68"/>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8"/>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6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7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7"/>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7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8"/>
          <p:cNvSpPr txBox="1"/>
          <p:nvPr>
            <p:ph type="title"/>
          </p:nvPr>
        </p:nvSpPr>
        <p:spPr>
          <a:xfrm rot="5400000">
            <a:off x="5463778" y="1371601"/>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8"/>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7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6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70"/>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0"/>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7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7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1"/>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71"/>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7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2"/>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2"/>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2"/>
          <p:cNvSpPr txBox="1"/>
          <p:nvPr>
            <p:ph idx="3" type="body"/>
          </p:nvPr>
        </p:nvSpPr>
        <p:spPr>
          <a:xfrm>
            <a:off x="4645026"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2"/>
          <p:cNvSpPr txBox="1"/>
          <p:nvPr>
            <p:ph idx="4" type="body"/>
          </p:nvPr>
        </p:nvSpPr>
        <p:spPr>
          <a:xfrm>
            <a:off x="4645026"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5"/>
          <p:cNvSpPr txBox="1"/>
          <p:nvPr>
            <p:ph type="title"/>
          </p:nvPr>
        </p:nvSpPr>
        <p:spPr>
          <a:xfrm>
            <a:off x="457201"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5"/>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75"/>
          <p:cNvSpPr txBox="1"/>
          <p:nvPr>
            <p:ph idx="2" type="body"/>
          </p:nvPr>
        </p:nvSpPr>
        <p:spPr>
          <a:xfrm>
            <a:off x="457201" y="1076326"/>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7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76"/>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6"/>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76"/>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7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6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6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6.jpg"/><Relationship Id="rId8"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a:t>The Complete Front-End Development course </a:t>
            </a:r>
            <a:endParaRPr/>
          </a:p>
        </p:txBody>
      </p:sp>
      <p:sp>
        <p:nvSpPr>
          <p:cNvPr id="89" name="Google Shape;89;p1"/>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rPr lang="en-US"/>
              <a:t>Principles of building a better UI </a:t>
            </a:r>
            <a:endParaRPr/>
          </a:p>
          <a:p>
            <a:pPr indent="0" lvl="0" marL="0" rtl="0" algn="ctr">
              <a:spcBef>
                <a:spcPts val="640"/>
              </a:spcBef>
              <a:spcAft>
                <a:spcPts val="0"/>
              </a:spcAft>
              <a:buClr>
                <a:srgbClr val="888888"/>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 calcmode="lin" valueType="num">
                                      <p:cBhvr additive="base">
                                        <p:cTn dur="500"/>
                                        <p:tgtEl>
                                          <p:spTgt spid="8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 calcmode="lin" valueType="num">
                                      <p:cBhvr additive="base">
                                        <p:cTn dur="500"/>
                                        <p:tgtEl>
                                          <p:spTgt spid="8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Typography</a:t>
            </a:r>
            <a:endParaRPr/>
          </a:p>
        </p:txBody>
      </p:sp>
      <p:sp>
        <p:nvSpPr>
          <p:cNvPr id="173" name="Google Shape;173;p1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Why is typography important?</a:t>
            </a:r>
            <a:endParaRPr/>
          </a:p>
          <a:p>
            <a:pPr indent="-342900" lvl="0" marL="342900" rtl="0" algn="l">
              <a:spcBef>
                <a:spcPts val="640"/>
              </a:spcBef>
              <a:spcAft>
                <a:spcPts val="0"/>
              </a:spcAft>
              <a:buClr>
                <a:schemeClr val="dk1"/>
              </a:buClr>
              <a:buSzPts val="3200"/>
              <a:buChar char="•"/>
            </a:pPr>
            <a:r>
              <a:rPr lang="en-US"/>
              <a:t>Emotions are associated behind fonts</a:t>
            </a:r>
            <a:endParaRPr/>
          </a:p>
          <a:p>
            <a:pPr indent="-342900" lvl="0" marL="342900" rtl="0" algn="l">
              <a:spcBef>
                <a:spcPts val="640"/>
              </a:spcBef>
              <a:spcAft>
                <a:spcPts val="0"/>
              </a:spcAft>
              <a:buClr>
                <a:schemeClr val="dk1"/>
              </a:buClr>
              <a:buSzPts val="3200"/>
              <a:buChar char="•"/>
            </a:pPr>
            <a:r>
              <a:rPr lang="en-US"/>
              <a:t>Serif</a:t>
            </a:r>
            <a:endParaRPr/>
          </a:p>
          <a:p>
            <a:pPr indent="-342900" lvl="0" marL="342900" rtl="0" algn="l">
              <a:spcBef>
                <a:spcPts val="640"/>
              </a:spcBef>
              <a:spcAft>
                <a:spcPts val="0"/>
              </a:spcAft>
              <a:buClr>
                <a:schemeClr val="dk1"/>
              </a:buClr>
              <a:buSzPts val="3200"/>
              <a:buChar char="•"/>
            </a:pPr>
            <a:r>
              <a:rPr lang="en-US"/>
              <a:t>Sans Serif</a:t>
            </a:r>
            <a:endParaRPr/>
          </a:p>
          <a:p>
            <a:pPr indent="-342900" lvl="0" marL="342900" rtl="0" algn="l">
              <a:spcBef>
                <a:spcPts val="640"/>
              </a:spcBef>
              <a:spcAft>
                <a:spcPts val="0"/>
              </a:spcAft>
              <a:buClr>
                <a:schemeClr val="dk1"/>
              </a:buClr>
              <a:buSzPts val="3200"/>
              <a:buChar char="•"/>
            </a:pPr>
            <a:r>
              <a:rPr lang="en-US"/>
              <a:t>Effect of fonts on time critical jobs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1"/>
          <p:cNvPicPr preferRelativeResize="0"/>
          <p:nvPr/>
        </p:nvPicPr>
        <p:blipFill rotWithShape="1">
          <a:blip r:embed="rId3">
            <a:alphaModFix/>
          </a:blip>
          <a:srcRect b="0" l="0" r="0" t="0"/>
          <a:stretch/>
        </p:blipFill>
        <p:spPr>
          <a:xfrm>
            <a:off x="3609840" y="57145"/>
            <a:ext cx="1924319" cy="2076740"/>
          </a:xfrm>
          <a:prstGeom prst="rect">
            <a:avLst/>
          </a:prstGeom>
          <a:noFill/>
          <a:ln>
            <a:noFill/>
          </a:ln>
        </p:spPr>
      </p:pic>
      <p:pic>
        <p:nvPicPr>
          <p:cNvPr id="180" name="Google Shape;180;p11"/>
          <p:cNvPicPr preferRelativeResize="0"/>
          <p:nvPr/>
        </p:nvPicPr>
        <p:blipFill rotWithShape="1">
          <a:blip r:embed="rId4">
            <a:alphaModFix/>
          </a:blip>
          <a:srcRect b="0" l="0" r="0" t="0"/>
          <a:stretch/>
        </p:blipFill>
        <p:spPr>
          <a:xfrm>
            <a:off x="290947" y="742950"/>
            <a:ext cx="3134162" cy="1219370"/>
          </a:xfrm>
          <a:prstGeom prst="rect">
            <a:avLst/>
          </a:prstGeom>
          <a:noFill/>
          <a:ln>
            <a:noFill/>
          </a:ln>
        </p:spPr>
      </p:pic>
      <p:pic>
        <p:nvPicPr>
          <p:cNvPr id="181" name="Google Shape;181;p11"/>
          <p:cNvPicPr preferRelativeResize="0"/>
          <p:nvPr/>
        </p:nvPicPr>
        <p:blipFill rotWithShape="1">
          <a:blip r:embed="rId5">
            <a:alphaModFix/>
          </a:blip>
          <a:srcRect b="0" l="0" r="0" t="0"/>
          <a:stretch/>
        </p:blipFill>
        <p:spPr>
          <a:xfrm>
            <a:off x="5867400" y="684891"/>
            <a:ext cx="2781688" cy="1876687"/>
          </a:xfrm>
          <a:prstGeom prst="rect">
            <a:avLst/>
          </a:prstGeom>
          <a:noFill/>
          <a:ln>
            <a:noFill/>
          </a:ln>
        </p:spPr>
      </p:pic>
      <p:pic>
        <p:nvPicPr>
          <p:cNvPr descr="Ozone Socks Vogue India | Fun Socks For Women and Men - Ozone ..." id="182" name="Google Shape;182;p11"/>
          <p:cNvPicPr preferRelativeResize="0"/>
          <p:nvPr/>
        </p:nvPicPr>
        <p:blipFill rotWithShape="1">
          <a:blip r:embed="rId6">
            <a:alphaModFix/>
          </a:blip>
          <a:srcRect b="0" l="0" r="0" t="0"/>
          <a:stretch/>
        </p:blipFill>
        <p:spPr>
          <a:xfrm>
            <a:off x="290947" y="2369076"/>
            <a:ext cx="3786814" cy="971949"/>
          </a:xfrm>
          <a:prstGeom prst="rect">
            <a:avLst/>
          </a:prstGeom>
          <a:noFill/>
          <a:ln>
            <a:noFill/>
          </a:ln>
        </p:spPr>
      </p:pic>
      <p:pic>
        <p:nvPicPr>
          <p:cNvPr descr="Too many fonts | Jeremy Keith | Flickr" id="183" name="Google Shape;183;p11"/>
          <p:cNvPicPr preferRelativeResize="0"/>
          <p:nvPr>
            <p:ph idx="1" type="body"/>
          </p:nvPr>
        </p:nvPicPr>
        <p:blipFill rotWithShape="1">
          <a:blip r:embed="rId7">
            <a:alphaModFix/>
          </a:blip>
          <a:srcRect b="17589" l="0" r="0" t="17960"/>
          <a:stretch/>
        </p:blipFill>
        <p:spPr>
          <a:xfrm>
            <a:off x="4800602" y="3011281"/>
            <a:ext cx="3570673" cy="1725964"/>
          </a:xfrm>
          <a:prstGeom prst="rect">
            <a:avLst/>
          </a:prstGeom>
          <a:noFill/>
          <a:ln>
            <a:noFill/>
          </a:ln>
        </p:spPr>
      </p:pic>
      <p:pic>
        <p:nvPicPr>
          <p:cNvPr id="184" name="Google Shape;184;p11"/>
          <p:cNvPicPr preferRelativeResize="0"/>
          <p:nvPr/>
        </p:nvPicPr>
        <p:blipFill rotWithShape="1">
          <a:blip r:embed="rId8">
            <a:alphaModFix/>
          </a:blip>
          <a:srcRect b="0" l="0" r="0" t="0"/>
          <a:stretch/>
        </p:blipFill>
        <p:spPr>
          <a:xfrm>
            <a:off x="1075300" y="3576216"/>
            <a:ext cx="3363882" cy="14339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Good UI principles</a:t>
            </a:r>
            <a:endParaRPr/>
          </a:p>
        </p:txBody>
      </p:sp>
      <p:sp>
        <p:nvSpPr>
          <p:cNvPr id="191" name="Google Shape;191;p12"/>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What are design principles?</a:t>
            </a:r>
            <a:endParaRPr/>
          </a:p>
          <a:p>
            <a:pPr indent="-342900" lvl="0" marL="342900" rtl="0" algn="l">
              <a:spcBef>
                <a:spcPts val="640"/>
              </a:spcBef>
              <a:spcAft>
                <a:spcPts val="0"/>
              </a:spcAft>
              <a:buClr>
                <a:srgbClr val="2B2B2B"/>
              </a:buClr>
              <a:buSzPts val="3200"/>
              <a:buChar char="•"/>
            </a:pPr>
            <a:r>
              <a:rPr lang="en-US">
                <a:solidFill>
                  <a:srgbClr val="2B2B2B"/>
                </a:solidFill>
                <a:latin typeface="Merriweather"/>
                <a:ea typeface="Merriweather"/>
                <a:cs typeface="Merriweather"/>
                <a:sym typeface="Merriweather"/>
              </a:rPr>
              <a:t>W</a:t>
            </a:r>
            <a:r>
              <a:rPr b="0" i="0" lang="en-US">
                <a:solidFill>
                  <a:srgbClr val="2B2B2B"/>
                </a:solidFill>
                <a:latin typeface="Merriweather"/>
                <a:ea typeface="Merriweather"/>
                <a:cs typeface="Merriweather"/>
                <a:sym typeface="Merriweather"/>
              </a:rPr>
              <a:t>idely applicable guidelines, best practices and considerations which designers apply</a:t>
            </a:r>
            <a:endParaRPr/>
          </a:p>
          <a:p>
            <a:pPr indent="-342900" lvl="0" marL="342900" rtl="0" algn="l">
              <a:spcBef>
                <a:spcPts val="640"/>
              </a:spcBef>
              <a:spcAft>
                <a:spcPts val="0"/>
              </a:spcAft>
              <a:buClr>
                <a:schemeClr val="dk1"/>
              </a:buClr>
              <a:buSzPts val="3200"/>
              <a:buChar char="•"/>
            </a:pPr>
            <a:r>
              <a:rPr lang="en-US"/>
              <a:t>Responsive website design- Inclusive of all platforms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Naturalness</a:t>
            </a:r>
            <a:endParaRPr/>
          </a:p>
        </p:txBody>
      </p:sp>
      <p:sp>
        <p:nvSpPr>
          <p:cNvPr id="198" name="Google Shape;198;p1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292929"/>
              </a:buClr>
              <a:buSzPts val="3200"/>
              <a:buChar char="•"/>
            </a:pPr>
            <a:r>
              <a:rPr lang="en-US">
                <a:solidFill>
                  <a:srgbClr val="292929"/>
                </a:solidFill>
                <a:latin typeface="Content"/>
                <a:ea typeface="Content"/>
                <a:cs typeface="Content"/>
                <a:sym typeface="Content"/>
              </a:rPr>
              <a:t>A</a:t>
            </a:r>
            <a:r>
              <a:rPr b="0" i="0" lang="en-US">
                <a:solidFill>
                  <a:srgbClr val="292929"/>
                </a:solidFill>
                <a:latin typeface="Content"/>
                <a:ea typeface="Content"/>
                <a:cs typeface="Content"/>
                <a:sym typeface="Content"/>
              </a:rPr>
              <a:t> Natural UI design is one that does not force the users to change their usual ways </a:t>
            </a:r>
            <a:endParaRPr/>
          </a:p>
          <a:p>
            <a:pPr indent="-342900" lvl="0" marL="342900" rtl="0" algn="l">
              <a:spcBef>
                <a:spcPts val="640"/>
              </a:spcBef>
              <a:spcAft>
                <a:spcPts val="0"/>
              </a:spcAft>
              <a:buClr>
                <a:srgbClr val="292929"/>
              </a:buClr>
              <a:buSzPts val="3200"/>
              <a:buChar char="•"/>
            </a:pPr>
            <a:r>
              <a:rPr b="0" i="0" lang="en-US">
                <a:solidFill>
                  <a:srgbClr val="292929"/>
                </a:solidFill>
                <a:latin typeface="Content"/>
                <a:ea typeface="Content"/>
                <a:cs typeface="Content"/>
                <a:sym typeface="Content"/>
              </a:rPr>
              <a:t>Ecommerce website uses same flow as with any hypermarket task flow for the user.</a:t>
            </a:r>
            <a:endParaRPr/>
          </a:p>
          <a:p>
            <a:pPr indent="-342900" lvl="0" marL="342900" rtl="0" algn="l">
              <a:spcBef>
                <a:spcPts val="640"/>
              </a:spcBef>
              <a:spcAft>
                <a:spcPts val="0"/>
              </a:spcAft>
              <a:buClr>
                <a:srgbClr val="292929"/>
              </a:buClr>
              <a:buSzPts val="3200"/>
              <a:buChar char="•"/>
            </a:pPr>
            <a:r>
              <a:rPr lang="en-US">
                <a:solidFill>
                  <a:srgbClr val="292929"/>
                </a:solidFill>
                <a:latin typeface="Content"/>
                <a:ea typeface="Content"/>
                <a:cs typeface="Content"/>
                <a:sym typeface="Content"/>
              </a:rPr>
              <a:t>Use of words, images and colors e.g. cart image</a:t>
            </a:r>
            <a:endParaRPr>
              <a:solidFill>
                <a:srgbClr val="2B2B2B"/>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User Control </a:t>
            </a:r>
            <a:endParaRPr/>
          </a:p>
        </p:txBody>
      </p:sp>
      <p:sp>
        <p:nvSpPr>
          <p:cNvPr id="205" name="Google Shape;205;p1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2B2B2B"/>
              </a:buClr>
              <a:buSzPct val="100000"/>
              <a:buChar char="•"/>
            </a:pPr>
            <a:r>
              <a:rPr b="0" i="0" lang="en-US">
                <a:solidFill>
                  <a:srgbClr val="2B2B2B"/>
                </a:solidFill>
                <a:latin typeface="Arial"/>
                <a:ea typeface="Arial"/>
                <a:cs typeface="Arial"/>
                <a:sym typeface="Arial"/>
              </a:rPr>
              <a:t>Good UIs instill a sense of control in their users.</a:t>
            </a:r>
            <a:endParaRPr/>
          </a:p>
          <a:p>
            <a:pPr indent="-342900" lvl="0" marL="342900" rtl="0" algn="l">
              <a:spcBef>
                <a:spcPts val="592"/>
              </a:spcBef>
              <a:spcAft>
                <a:spcPts val="0"/>
              </a:spcAft>
              <a:buClr>
                <a:srgbClr val="2B2B2B"/>
              </a:buClr>
              <a:buSzPct val="100000"/>
              <a:buChar char="•"/>
            </a:pPr>
            <a:r>
              <a:rPr b="0" i="0" lang="en-US">
                <a:solidFill>
                  <a:srgbClr val="2B2B2B"/>
                </a:solidFill>
                <a:latin typeface="Arial"/>
                <a:ea typeface="Arial"/>
                <a:cs typeface="Arial"/>
                <a:sym typeface="Arial"/>
              </a:rPr>
              <a:t>Keeping users in control makes them comfortable</a:t>
            </a:r>
            <a:endParaRPr/>
          </a:p>
          <a:p>
            <a:pPr indent="-342900" lvl="0" marL="342900" rtl="0" algn="l">
              <a:spcBef>
                <a:spcPts val="592"/>
              </a:spcBef>
              <a:spcAft>
                <a:spcPts val="0"/>
              </a:spcAft>
              <a:buClr>
                <a:schemeClr val="dk1"/>
              </a:buClr>
              <a:buSzPct val="100000"/>
              <a:buChar char="•"/>
            </a:pPr>
            <a:r>
              <a:rPr lang="en-US"/>
              <a:t>For Google maps- provides controls, </a:t>
            </a:r>
            <a:r>
              <a:rPr lang="en-US">
                <a:solidFill>
                  <a:srgbClr val="2B2B2B"/>
                </a:solidFill>
                <a:latin typeface="Merriweather"/>
                <a:ea typeface="Merriweather"/>
                <a:cs typeface="Merriweather"/>
                <a:sym typeface="Merriweather"/>
              </a:rPr>
              <a:t>shows/hides zooming level</a:t>
            </a:r>
            <a:endParaRPr b="0" i="0">
              <a:solidFill>
                <a:srgbClr val="2B2B2B"/>
              </a:solidFill>
              <a:latin typeface="Arial"/>
              <a:ea typeface="Arial"/>
              <a:cs typeface="Arial"/>
              <a:sym typeface="Arial"/>
            </a:endParaRPr>
          </a:p>
          <a:p>
            <a:pPr indent="-342900" lvl="0" marL="342900" rtl="0" algn="l">
              <a:spcBef>
                <a:spcPts val="592"/>
              </a:spcBef>
              <a:spcAft>
                <a:spcPts val="0"/>
              </a:spcAft>
              <a:buClr>
                <a:srgbClr val="2B2B2B"/>
              </a:buClr>
              <a:buSzPct val="100000"/>
              <a:buChar char="•"/>
            </a:pPr>
            <a:r>
              <a:rPr lang="en-US">
                <a:solidFill>
                  <a:srgbClr val="2B2B2B"/>
                </a:solidFill>
                <a:latin typeface="Arial"/>
                <a:ea typeface="Arial"/>
                <a:cs typeface="Arial"/>
                <a:sym typeface="Arial"/>
              </a:rPr>
              <a:t>If you are embedding audio/video, make sure to give a control panel </a:t>
            </a:r>
            <a:endParaRPr/>
          </a:p>
          <a:p>
            <a:pPr indent="-342900" lvl="0" marL="342900" rtl="0" algn="l">
              <a:spcBef>
                <a:spcPts val="592"/>
              </a:spcBef>
              <a:spcAft>
                <a:spcPts val="0"/>
              </a:spcAft>
              <a:buClr>
                <a:srgbClr val="000000"/>
              </a:buClr>
              <a:buSzPct val="100000"/>
              <a:buChar char="•"/>
            </a:pPr>
            <a:r>
              <a:rPr lang="en-US">
                <a:solidFill>
                  <a:srgbClr val="000000"/>
                </a:solidFill>
                <a:latin typeface="Arial"/>
                <a:ea typeface="Arial"/>
                <a:cs typeface="Arial"/>
                <a:sym typeface="Arial"/>
              </a:rPr>
              <a:t>Make actions reversible – be forgiving</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Predictability </a:t>
            </a:r>
            <a:endParaRPr/>
          </a:p>
        </p:txBody>
      </p:sp>
      <p:sp>
        <p:nvSpPr>
          <p:cNvPr id="212" name="Google Shape;212;p1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222222"/>
              </a:buClr>
              <a:buSzPts val="3200"/>
              <a:buChar char="•"/>
            </a:pPr>
            <a:r>
              <a:rPr i="0" lang="en-US">
                <a:solidFill>
                  <a:srgbClr val="222222"/>
                </a:solidFill>
                <a:latin typeface="Arial"/>
                <a:ea typeface="Arial"/>
                <a:cs typeface="Arial"/>
                <a:sym typeface="Arial"/>
              </a:rPr>
              <a:t>A crucial moment: The zero state</a:t>
            </a:r>
            <a:endParaRPr/>
          </a:p>
          <a:p>
            <a:pPr indent="-342900" lvl="0" marL="342900" rtl="0" algn="l">
              <a:spcBef>
                <a:spcPts val="640"/>
              </a:spcBef>
              <a:spcAft>
                <a:spcPts val="0"/>
              </a:spcAft>
              <a:buClr>
                <a:srgbClr val="2B2B2B"/>
              </a:buClr>
              <a:buSzPts val="3200"/>
              <a:buChar char="•"/>
            </a:pPr>
            <a:r>
              <a:rPr b="0" i="0" lang="en-US">
                <a:solidFill>
                  <a:srgbClr val="2B2B2B"/>
                </a:solidFill>
                <a:latin typeface="Arial"/>
                <a:ea typeface="Arial"/>
                <a:cs typeface="Arial"/>
                <a:sym typeface="Arial"/>
              </a:rPr>
              <a:t>Using metaphors in the UI design allows users to create a connection between the real world and digital experiences. </a:t>
            </a:r>
            <a:endParaRPr/>
          </a:p>
          <a:p>
            <a:pPr indent="-139700" lvl="0" marL="342900" rtl="0" algn="l">
              <a:spcBef>
                <a:spcPts val="640"/>
              </a:spcBef>
              <a:spcAft>
                <a:spcPts val="0"/>
              </a:spcAft>
              <a:buClr>
                <a:schemeClr val="dk1"/>
              </a:buClr>
              <a:buSzPts val="3200"/>
              <a:buNone/>
            </a:pPr>
            <a:r>
              <a:t/>
            </a:r>
            <a:endParaRPr/>
          </a:p>
        </p:txBody>
      </p:sp>
      <p:pic>
        <p:nvPicPr>
          <p:cNvPr descr="Trashcan Recycle Bin - Free vector graphic on Pixabay" id="213" name="Google Shape;213;p15"/>
          <p:cNvPicPr preferRelativeResize="0"/>
          <p:nvPr/>
        </p:nvPicPr>
        <p:blipFill rotWithShape="1">
          <a:blip r:embed="rId3">
            <a:alphaModFix/>
          </a:blip>
          <a:srcRect b="0" l="0" r="0" t="0"/>
          <a:stretch/>
        </p:blipFill>
        <p:spPr>
          <a:xfrm>
            <a:off x="5791200" y="3008515"/>
            <a:ext cx="1797368" cy="211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19" name="Google Shape;219;p1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20" name="Google Shape;220;p16"/>
          <p:cNvPicPr preferRelativeResize="0"/>
          <p:nvPr/>
        </p:nvPicPr>
        <p:blipFill rotWithShape="1">
          <a:blip r:embed="rId3">
            <a:alphaModFix/>
          </a:blip>
          <a:srcRect b="0" l="0" r="0" t="0"/>
          <a:stretch/>
        </p:blipFill>
        <p:spPr>
          <a:xfrm>
            <a:off x="153791" y="0"/>
            <a:ext cx="8836418"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Predictability</a:t>
            </a:r>
            <a:endParaRPr/>
          </a:p>
        </p:txBody>
      </p:sp>
      <p:sp>
        <p:nvSpPr>
          <p:cNvPr id="226" name="Google Shape;226;p1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Give easy navigation</a:t>
            </a:r>
            <a:endParaRPr/>
          </a:p>
          <a:p>
            <a:pPr indent="-342900" lvl="0" marL="342900" rtl="0" algn="l">
              <a:spcBef>
                <a:spcPts val="640"/>
              </a:spcBef>
              <a:spcAft>
                <a:spcPts val="0"/>
              </a:spcAft>
              <a:buClr>
                <a:schemeClr val="dk1"/>
              </a:buClr>
              <a:buSzPts val="3200"/>
              <a:buChar char="•"/>
            </a:pPr>
            <a:r>
              <a:rPr lang="en-US"/>
              <a:t>Give visual cues</a:t>
            </a:r>
            <a:endParaRPr/>
          </a:p>
          <a:p>
            <a:pPr indent="-139700" lvl="0" marL="342900" rtl="0" algn="l">
              <a:spcBef>
                <a:spcPts val="640"/>
              </a:spcBef>
              <a:spcAft>
                <a:spcPts val="0"/>
              </a:spcAft>
              <a:buClr>
                <a:schemeClr val="dk1"/>
              </a:buClr>
              <a:buSzPts val="3200"/>
              <a:buNone/>
            </a:pPr>
            <a:r>
              <a:t/>
            </a:r>
            <a:endParaRPr/>
          </a:p>
        </p:txBody>
      </p:sp>
      <p:pic>
        <p:nvPicPr>
          <p:cNvPr id="227" name="Google Shape;227;p17"/>
          <p:cNvPicPr preferRelativeResize="0"/>
          <p:nvPr/>
        </p:nvPicPr>
        <p:blipFill rotWithShape="1">
          <a:blip r:embed="rId3">
            <a:alphaModFix/>
          </a:blip>
          <a:srcRect b="0" l="0" r="0" t="0"/>
          <a:stretch/>
        </p:blipFill>
        <p:spPr>
          <a:xfrm>
            <a:off x="613725" y="2343150"/>
            <a:ext cx="7463475" cy="28484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Flexibility and Efficiency </a:t>
            </a:r>
            <a:endParaRPr/>
          </a:p>
        </p:txBody>
      </p:sp>
      <p:sp>
        <p:nvSpPr>
          <p:cNvPr id="234" name="Google Shape;234;p1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Font and Design customizations</a:t>
            </a:r>
            <a:endParaRPr/>
          </a:p>
          <a:p>
            <a:pPr indent="-342900" lvl="0" marL="342900" rtl="0" algn="l">
              <a:spcBef>
                <a:spcPts val="640"/>
              </a:spcBef>
              <a:spcAft>
                <a:spcPts val="0"/>
              </a:spcAft>
              <a:buClr>
                <a:schemeClr val="dk1"/>
              </a:buClr>
              <a:buSzPts val="3200"/>
              <a:buChar char="•"/>
            </a:pPr>
            <a:r>
              <a:rPr lang="en-US"/>
              <a:t>Data Customizations</a:t>
            </a:r>
            <a:endParaRPr/>
          </a:p>
          <a:p>
            <a:pPr indent="-342900" lvl="0" marL="342900" rtl="0" algn="l">
              <a:spcBef>
                <a:spcPts val="640"/>
              </a:spcBef>
              <a:spcAft>
                <a:spcPts val="0"/>
              </a:spcAft>
              <a:buClr>
                <a:schemeClr val="dk1"/>
              </a:buClr>
              <a:buSzPts val="3200"/>
              <a:buChar char="•"/>
            </a:pPr>
            <a:r>
              <a:rPr lang="en-US"/>
              <a:t>Customize user experience- hierarchy, layout, alignment, white space.</a:t>
            </a:r>
            <a:endParaRPr/>
          </a:p>
          <a:p>
            <a:pPr indent="-342900" lvl="0" marL="342900" rtl="0" algn="l">
              <a:spcBef>
                <a:spcPts val="640"/>
              </a:spcBef>
              <a:spcAft>
                <a:spcPts val="0"/>
              </a:spcAft>
              <a:buClr>
                <a:srgbClr val="29383F"/>
              </a:buClr>
              <a:buSzPts val="3200"/>
              <a:buChar char="•"/>
            </a:pPr>
            <a:r>
              <a:rPr b="0" i="0" lang="en-US">
                <a:solidFill>
                  <a:srgbClr val="29383F"/>
                </a:solidFill>
                <a:latin typeface="Arial"/>
                <a:ea typeface="Arial"/>
                <a:cs typeface="Arial"/>
                <a:sym typeface="Arial"/>
              </a:rPr>
              <a:t>Efficiency- Scrolling is often faster than paging</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Error Prevention </a:t>
            </a:r>
            <a:endParaRPr/>
          </a:p>
        </p:txBody>
      </p:sp>
      <p:sp>
        <p:nvSpPr>
          <p:cNvPr id="241" name="Google Shape;241;p1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rgbClr val="000000"/>
              </a:buClr>
              <a:buSzPct val="100000"/>
              <a:buChar char="•"/>
            </a:pPr>
            <a:r>
              <a:rPr lang="en-US">
                <a:solidFill>
                  <a:srgbClr val="000000"/>
                </a:solidFill>
                <a:latin typeface="Arial"/>
                <a:ea typeface="Arial"/>
                <a:cs typeface="Arial"/>
                <a:sym typeface="Arial"/>
              </a:rPr>
              <a:t>Provide informative feedback- </a:t>
            </a:r>
            <a:r>
              <a:rPr i="0" lang="en-US">
                <a:solidFill>
                  <a:srgbClr val="222222"/>
                </a:solidFill>
                <a:latin typeface="Arial"/>
                <a:ea typeface="Arial"/>
                <a:cs typeface="Arial"/>
                <a:sym typeface="Arial"/>
              </a:rPr>
              <a:t>Help people inline</a:t>
            </a:r>
            <a:endParaRPr>
              <a:solidFill>
                <a:srgbClr val="000000"/>
              </a:solidFill>
              <a:latin typeface="Arial"/>
              <a:ea typeface="Arial"/>
              <a:cs typeface="Arial"/>
              <a:sym typeface="Arial"/>
            </a:endParaRPr>
          </a:p>
          <a:p>
            <a:pPr indent="-342900" lvl="0" marL="342900" rtl="0" algn="l">
              <a:spcBef>
                <a:spcPts val="544"/>
              </a:spcBef>
              <a:spcAft>
                <a:spcPts val="0"/>
              </a:spcAft>
              <a:buClr>
                <a:srgbClr val="000000"/>
              </a:buClr>
              <a:buSzPct val="100000"/>
              <a:buChar char="•"/>
            </a:pPr>
            <a:r>
              <a:rPr lang="en-US">
                <a:solidFill>
                  <a:srgbClr val="000000"/>
                </a:solidFill>
                <a:latin typeface="Arial"/>
                <a:ea typeface="Arial"/>
                <a:cs typeface="Arial"/>
                <a:sym typeface="Arial"/>
              </a:rPr>
              <a:t>Prevent errors if possible; else warn users before they commit actions</a:t>
            </a:r>
            <a:endParaRPr>
              <a:solidFill>
                <a:srgbClr val="000000"/>
              </a:solidFill>
              <a:latin typeface="Arial"/>
              <a:ea typeface="Arial"/>
              <a:cs typeface="Arial"/>
              <a:sym typeface="Arial"/>
            </a:endParaRPr>
          </a:p>
          <a:p>
            <a:pPr indent="-342900" lvl="0" marL="342900" rtl="0" algn="l">
              <a:spcBef>
                <a:spcPts val="544"/>
              </a:spcBef>
              <a:spcAft>
                <a:spcPts val="0"/>
              </a:spcAft>
              <a:buClr>
                <a:srgbClr val="000000"/>
              </a:buClr>
              <a:buSzPct val="100000"/>
              <a:buChar char="•"/>
            </a:pPr>
            <a:r>
              <a:rPr lang="en-US">
                <a:solidFill>
                  <a:srgbClr val="000000"/>
                </a:solidFill>
                <a:latin typeface="Arial"/>
                <a:ea typeface="Arial"/>
                <a:cs typeface="Arial"/>
                <a:sym typeface="Arial"/>
              </a:rPr>
              <a:t>Show the visibility of system status</a:t>
            </a:r>
            <a:endParaRPr>
              <a:solidFill>
                <a:srgbClr val="000000"/>
              </a:solidFill>
              <a:latin typeface="Arial"/>
              <a:ea typeface="Arial"/>
              <a:cs typeface="Arial"/>
              <a:sym typeface="Arial"/>
            </a:endParaRPr>
          </a:p>
          <a:p>
            <a:pPr indent="-342900" lvl="0" marL="342900" rtl="0" algn="l">
              <a:spcBef>
                <a:spcPts val="544"/>
              </a:spcBef>
              <a:spcAft>
                <a:spcPts val="0"/>
              </a:spcAft>
              <a:buClr>
                <a:srgbClr val="2B2B2B"/>
              </a:buClr>
              <a:buSzPct val="100000"/>
              <a:buChar char="•"/>
            </a:pPr>
            <a:r>
              <a:rPr i="0" lang="en-US">
                <a:solidFill>
                  <a:srgbClr val="2B2B2B"/>
                </a:solidFill>
                <a:latin typeface="Merriweather"/>
                <a:ea typeface="Merriweather"/>
                <a:cs typeface="Merriweather"/>
                <a:sym typeface="Merriweather"/>
              </a:rPr>
              <a:t>Provide plain-language error messages to pinpoint problems and likely solutions.</a:t>
            </a:r>
            <a:endParaRPr/>
          </a:p>
          <a:p>
            <a:pPr indent="-342900" lvl="0" marL="342900" rtl="0" algn="l">
              <a:spcBef>
                <a:spcPts val="544"/>
              </a:spcBef>
              <a:spcAft>
                <a:spcPts val="0"/>
              </a:spcAft>
              <a:buClr>
                <a:srgbClr val="2B2B2B"/>
              </a:buClr>
              <a:buSzPct val="100000"/>
              <a:buChar char="•"/>
            </a:pPr>
            <a:r>
              <a:rPr lang="en-US">
                <a:solidFill>
                  <a:srgbClr val="2B2B2B"/>
                </a:solidFill>
                <a:latin typeface="Merriweather"/>
                <a:ea typeface="Merriweather"/>
                <a:cs typeface="Merriweather"/>
                <a:sym typeface="Merriweather"/>
              </a:rPr>
              <a:t>Be polite in your error </a:t>
            </a:r>
            <a:r>
              <a:rPr i="0" lang="en-US">
                <a:solidFill>
                  <a:srgbClr val="2B2B2B"/>
                </a:solidFill>
                <a:latin typeface="Merriweather"/>
                <a:ea typeface="Merriweather"/>
                <a:cs typeface="Merriweather"/>
                <a:sym typeface="Merriweather"/>
              </a:rPr>
              <a:t>messages</a:t>
            </a:r>
            <a:endParaRPr>
              <a:solidFill>
                <a:srgbClr val="2B2B2B"/>
              </a:solidFill>
              <a:latin typeface="Merriweather"/>
              <a:ea typeface="Merriweather"/>
              <a:cs typeface="Merriweather"/>
              <a:sym typeface="Merriweather"/>
            </a:endParaRPr>
          </a:p>
          <a:p>
            <a:pPr indent="-342900" lvl="0" marL="342900" rtl="0" algn="l">
              <a:spcBef>
                <a:spcPts val="544"/>
              </a:spcBef>
              <a:spcAft>
                <a:spcPts val="0"/>
              </a:spcAft>
              <a:buClr>
                <a:srgbClr val="2C3137"/>
              </a:buClr>
              <a:buSzPct val="100000"/>
              <a:buChar char="•"/>
            </a:pPr>
            <a:r>
              <a:rPr b="0" i="0" lang="en-US">
                <a:solidFill>
                  <a:srgbClr val="2C3137"/>
                </a:solidFill>
                <a:latin typeface="Playfair Display"/>
                <a:ea typeface="Playfair Display"/>
                <a:cs typeface="Playfair Display"/>
                <a:sym typeface="Playfair Display"/>
              </a:rPr>
              <a:t>Don’t make your problems the user’s issue</a:t>
            </a:r>
            <a:endParaRPr b="1" i="0">
              <a:solidFill>
                <a:srgbClr val="000000"/>
              </a:solidFill>
              <a:latin typeface="Arial"/>
              <a:ea typeface="Arial"/>
              <a:cs typeface="Arial"/>
              <a:sym typeface="Arial"/>
            </a:endParaRPr>
          </a:p>
          <a:p>
            <a:pPr indent="-170180" lvl="0" marL="342900" rtl="0" algn="l">
              <a:spcBef>
                <a:spcPts val="544"/>
              </a:spcBef>
              <a:spcAft>
                <a:spcPts val="0"/>
              </a:spcAft>
              <a:buClr>
                <a:schemeClr val="dk1"/>
              </a:buClr>
              <a:buSzPct val="100000"/>
              <a:buNone/>
            </a:pPr>
            <a:r>
              <a:t/>
            </a:r>
            <a:endParaRPr b="0" i="0">
              <a:solidFill>
                <a:srgbClr val="2C3137"/>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Module 2</a:t>
            </a:r>
            <a:endParaRPr/>
          </a:p>
        </p:txBody>
      </p:sp>
      <p:sp>
        <p:nvSpPr>
          <p:cNvPr id="95" name="Google Shape;95;p2"/>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Web Design- Colours, Typography</a:t>
            </a:r>
            <a:endParaRPr/>
          </a:p>
          <a:p>
            <a:pPr indent="-342900" lvl="0" marL="342900" rtl="0" algn="l">
              <a:spcBef>
                <a:spcPts val="640"/>
              </a:spcBef>
              <a:spcAft>
                <a:spcPts val="0"/>
              </a:spcAft>
              <a:buClr>
                <a:schemeClr val="dk1"/>
              </a:buClr>
              <a:buSzPts val="3200"/>
              <a:buChar char="•"/>
            </a:pPr>
            <a:r>
              <a:rPr lang="en-US"/>
              <a:t>Principles of a good User Interface (UI)</a:t>
            </a:r>
            <a:endParaRPr/>
          </a:p>
          <a:p>
            <a:pPr indent="-342900" lvl="0" marL="342900" rtl="0" algn="l">
              <a:spcBef>
                <a:spcPts val="640"/>
              </a:spcBef>
              <a:spcAft>
                <a:spcPts val="0"/>
              </a:spcAft>
              <a:buClr>
                <a:schemeClr val="dk1"/>
              </a:buClr>
              <a:buSzPts val="3200"/>
              <a:buChar char="•"/>
            </a:pPr>
            <a:r>
              <a:rPr lang="en-US"/>
              <a:t>Principles of a good User Experience (UX)</a:t>
            </a:r>
            <a:endParaRPr/>
          </a:p>
          <a:p>
            <a:pPr indent="-342900" lvl="0" marL="342900" rtl="0" algn="l">
              <a:spcBef>
                <a:spcPts val="640"/>
              </a:spcBef>
              <a:spcAft>
                <a:spcPts val="0"/>
              </a:spcAft>
              <a:buClr>
                <a:schemeClr val="dk1"/>
              </a:buClr>
              <a:buSzPts val="3200"/>
              <a:buChar char="•"/>
            </a:pPr>
            <a:r>
              <a:rPr lang="en-US"/>
              <a:t>Improving Accessibility </a:t>
            </a:r>
            <a:endParaRPr/>
          </a:p>
          <a:p>
            <a:pPr indent="-342900" lvl="0" marL="342900" rtl="0" algn="l">
              <a:spcBef>
                <a:spcPts val="640"/>
              </a:spcBef>
              <a:spcAft>
                <a:spcPts val="0"/>
              </a:spcAft>
              <a:buClr>
                <a:schemeClr val="dk1"/>
              </a:buClr>
              <a:buSzPts val="3200"/>
              <a:buChar char="•"/>
            </a:pPr>
            <a:r>
              <a:rPr lang="en-US"/>
              <a:t>Implementing these principles in our website.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Clarity</a:t>
            </a:r>
            <a:endParaRPr/>
          </a:p>
        </p:txBody>
      </p:sp>
      <p:sp>
        <p:nvSpPr>
          <p:cNvPr id="248" name="Google Shape;248;p2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rgbClr val="000000"/>
              </a:buClr>
              <a:buSzPct val="100000"/>
              <a:buChar char="•"/>
            </a:pPr>
            <a:r>
              <a:rPr lang="en-US">
                <a:solidFill>
                  <a:srgbClr val="000000"/>
                </a:solidFill>
                <a:latin typeface="Arial"/>
                <a:ea typeface="Arial"/>
                <a:cs typeface="Arial"/>
                <a:sym typeface="Arial"/>
              </a:rPr>
              <a:t>Clarity is the first and most important job of any interface. </a:t>
            </a:r>
            <a:endParaRPr/>
          </a:p>
          <a:p>
            <a:pPr indent="-342900" lvl="0" marL="342900" rtl="0" algn="l">
              <a:spcBef>
                <a:spcPts val="592"/>
              </a:spcBef>
              <a:spcAft>
                <a:spcPts val="0"/>
              </a:spcAft>
              <a:buClr>
                <a:srgbClr val="000000"/>
              </a:buClr>
              <a:buSzPct val="100000"/>
              <a:buChar char="•"/>
            </a:pPr>
            <a:r>
              <a:rPr lang="en-US">
                <a:solidFill>
                  <a:srgbClr val="000000"/>
                </a:solidFill>
                <a:latin typeface="Arial"/>
                <a:ea typeface="Arial"/>
                <a:cs typeface="Arial"/>
                <a:sym typeface="Arial"/>
              </a:rPr>
              <a:t>There should be no confusion. </a:t>
            </a:r>
            <a:endParaRPr/>
          </a:p>
          <a:p>
            <a:pPr indent="-342900" lvl="0" marL="342900" rtl="0" algn="l">
              <a:spcBef>
                <a:spcPts val="592"/>
              </a:spcBef>
              <a:spcAft>
                <a:spcPts val="0"/>
              </a:spcAft>
              <a:buClr>
                <a:srgbClr val="000000"/>
              </a:buClr>
              <a:buSzPct val="100000"/>
              <a:buChar char="•"/>
            </a:pPr>
            <a:r>
              <a:rPr lang="en-US">
                <a:solidFill>
                  <a:srgbClr val="000000"/>
                </a:solidFill>
                <a:latin typeface="Arial"/>
                <a:ea typeface="Arial"/>
                <a:cs typeface="Arial"/>
                <a:sym typeface="Arial"/>
              </a:rPr>
              <a:t>Clarity inspires confidence and leads to further use. </a:t>
            </a:r>
            <a:endParaRPr/>
          </a:p>
          <a:p>
            <a:pPr indent="-342900" lvl="0" marL="342900" rtl="0" algn="l">
              <a:spcBef>
                <a:spcPts val="592"/>
              </a:spcBef>
              <a:spcAft>
                <a:spcPts val="0"/>
              </a:spcAft>
              <a:buClr>
                <a:srgbClr val="000000"/>
              </a:buClr>
              <a:buSzPct val="100000"/>
              <a:buChar char="•"/>
            </a:pPr>
            <a:r>
              <a:rPr lang="en-US">
                <a:solidFill>
                  <a:srgbClr val="000000"/>
                </a:solidFill>
                <a:latin typeface="Arial"/>
                <a:ea typeface="Arial"/>
                <a:cs typeface="Arial"/>
                <a:sym typeface="Arial"/>
              </a:rPr>
              <a:t>Clarity over complexity</a:t>
            </a:r>
            <a:endParaRPr/>
          </a:p>
          <a:p>
            <a:pPr indent="-342900" lvl="0" marL="342900" rtl="0" algn="l">
              <a:spcBef>
                <a:spcPts val="592"/>
              </a:spcBef>
              <a:spcAft>
                <a:spcPts val="0"/>
              </a:spcAft>
              <a:buClr>
                <a:srgbClr val="000000"/>
              </a:buClr>
              <a:buSzPct val="100000"/>
              <a:buChar char="•"/>
            </a:pPr>
            <a:r>
              <a:rPr lang="en-US">
                <a:solidFill>
                  <a:srgbClr val="000000"/>
                </a:solidFill>
                <a:latin typeface="Arial"/>
                <a:ea typeface="Arial"/>
                <a:cs typeface="Arial"/>
                <a:sym typeface="Arial"/>
              </a:rPr>
              <a:t>No visual clutter</a:t>
            </a:r>
            <a:endParaRPr/>
          </a:p>
          <a:p>
            <a:pPr indent="-154940" lvl="0" marL="342900" rtl="0" algn="l">
              <a:spcBef>
                <a:spcPts val="592"/>
              </a:spcBef>
              <a:spcAft>
                <a:spcPts val="0"/>
              </a:spcAft>
              <a:buClr>
                <a:schemeClr val="dk1"/>
              </a:buClr>
              <a:buSzPct val="100000"/>
              <a:buNone/>
            </a:pPr>
            <a:r>
              <a:t/>
            </a:r>
            <a:endParaRPr b="0" i="0">
              <a:solidFill>
                <a:srgbClr val="2C3137"/>
              </a:solidFill>
              <a:latin typeface="Playfair Display"/>
              <a:ea typeface="Playfair Display"/>
              <a:cs typeface="Playfair Display"/>
              <a:sym typeface="Playfair Display"/>
            </a:endParaRPr>
          </a:p>
          <a:p>
            <a:pPr indent="-154940" lvl="0" marL="342900" rtl="0" algn="l">
              <a:spcBef>
                <a:spcPts val="592"/>
              </a:spcBef>
              <a:spcAft>
                <a:spcPts val="0"/>
              </a:spcAft>
              <a:buClr>
                <a:schemeClr val="dk1"/>
              </a:buClr>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Visual Hierarchy </a:t>
            </a:r>
            <a:endParaRPr/>
          </a:p>
        </p:txBody>
      </p:sp>
      <p:sp>
        <p:nvSpPr>
          <p:cNvPr id="255" name="Google Shape;255;p2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Use typography, colors, contrast to highlight important things</a:t>
            </a:r>
            <a:endParaRPr/>
          </a:p>
          <a:p>
            <a:pPr indent="-342900" lvl="0" marL="342900" rtl="0" algn="l">
              <a:spcBef>
                <a:spcPts val="640"/>
              </a:spcBef>
              <a:spcAft>
                <a:spcPts val="0"/>
              </a:spcAft>
              <a:buClr>
                <a:srgbClr val="2B2B2B"/>
              </a:buClr>
              <a:buSzPts val="3200"/>
              <a:buChar char="•"/>
            </a:pPr>
            <a:r>
              <a:rPr i="0" lang="en-US">
                <a:solidFill>
                  <a:srgbClr val="2B2B2B"/>
                </a:solidFill>
                <a:latin typeface="Merriweather"/>
                <a:ea typeface="Merriweather"/>
                <a:cs typeface="Merriweather"/>
                <a:sym typeface="Merriweather"/>
              </a:rPr>
              <a:t>Have an easy-to-scan visual hierarchy that reflects users’ needs</a:t>
            </a:r>
            <a:endParaRPr/>
          </a:p>
          <a:p>
            <a:pPr indent="-342900" lvl="0" marL="342900" rtl="0" algn="l">
              <a:spcBef>
                <a:spcPts val="640"/>
              </a:spcBef>
              <a:spcAft>
                <a:spcPts val="0"/>
              </a:spcAft>
              <a:buClr>
                <a:srgbClr val="2B2B2B"/>
              </a:buClr>
              <a:buSzPts val="3200"/>
              <a:buChar char="•"/>
            </a:pPr>
            <a:r>
              <a:rPr lang="en-US">
                <a:solidFill>
                  <a:srgbClr val="2B2B2B"/>
                </a:solidFill>
                <a:latin typeface="Merriweather"/>
                <a:ea typeface="Merriweather"/>
                <a:cs typeface="Merriweather"/>
                <a:sym typeface="Merriweather"/>
              </a:rPr>
              <a:t>C</a:t>
            </a:r>
            <a:r>
              <a:rPr i="0" lang="en-US">
                <a:solidFill>
                  <a:srgbClr val="2B2B2B"/>
                </a:solidFill>
                <a:latin typeface="Merriweather"/>
                <a:ea typeface="Merriweather"/>
                <a:cs typeface="Merriweather"/>
                <a:sym typeface="Merriweather"/>
              </a:rPr>
              <a:t>ommonly used items handily available.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62" name="Google Shape;262;p22"/>
          <p:cNvSpPr txBox="1"/>
          <p:nvPr>
            <p:ph idx="1" type="body"/>
          </p:nvPr>
        </p:nvSpPr>
        <p:spPr>
          <a:xfrm>
            <a:off x="457201" y="1200151"/>
            <a:ext cx="33528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Use Typography- font weight, size to establish hierarchy</a:t>
            </a:r>
            <a:endParaRPr/>
          </a:p>
          <a:p>
            <a:pPr indent="-139700" lvl="0" marL="342900" rtl="0" algn="l">
              <a:spcBef>
                <a:spcPts val="640"/>
              </a:spcBef>
              <a:spcAft>
                <a:spcPts val="0"/>
              </a:spcAft>
              <a:buClr>
                <a:schemeClr val="dk1"/>
              </a:buClr>
              <a:buSzPts val="3200"/>
              <a:buNone/>
            </a:pPr>
            <a:r>
              <a:t/>
            </a:r>
            <a:endParaRPr/>
          </a:p>
        </p:txBody>
      </p:sp>
      <p:pic>
        <p:nvPicPr>
          <p:cNvPr id="263" name="Google Shape;263;p22"/>
          <p:cNvPicPr preferRelativeResize="0"/>
          <p:nvPr/>
        </p:nvPicPr>
        <p:blipFill rotWithShape="1">
          <a:blip r:embed="rId3">
            <a:alphaModFix/>
          </a:blip>
          <a:srcRect b="0" l="0" r="0" t="0"/>
          <a:stretch/>
        </p:blipFill>
        <p:spPr>
          <a:xfrm>
            <a:off x="4572000" y="-11430"/>
            <a:ext cx="3636226"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457200" y="205978"/>
            <a:ext cx="8229600" cy="16799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Why does google have such a big search button when other websites have very small at the top?</a:t>
            </a:r>
            <a:endParaRPr sz="3200"/>
          </a:p>
        </p:txBody>
      </p:sp>
      <p:pic>
        <p:nvPicPr>
          <p:cNvPr id="269" name="Google Shape;269;p23"/>
          <p:cNvPicPr preferRelativeResize="0"/>
          <p:nvPr>
            <p:ph idx="1" type="body"/>
          </p:nvPr>
        </p:nvPicPr>
        <p:blipFill rotWithShape="1">
          <a:blip r:embed="rId3">
            <a:alphaModFix/>
          </a:blip>
          <a:srcRect b="0" l="0" r="0" t="0"/>
          <a:stretch/>
        </p:blipFill>
        <p:spPr>
          <a:xfrm>
            <a:off x="1742634" y="1657350"/>
            <a:ext cx="5658732" cy="3394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lang="en-US" sz="3600"/>
              <a:t>Use sizes of buttons to establish hierarchy</a:t>
            </a:r>
            <a:endParaRPr sz="3600"/>
          </a:p>
        </p:txBody>
      </p:sp>
      <p:sp>
        <p:nvSpPr>
          <p:cNvPr id="275" name="Google Shape;275;p2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276" name="Google Shape;276;p24"/>
          <p:cNvPicPr preferRelativeResize="0"/>
          <p:nvPr/>
        </p:nvPicPr>
        <p:blipFill rotWithShape="1">
          <a:blip r:embed="rId3">
            <a:alphaModFix/>
          </a:blip>
          <a:srcRect b="0" l="0" r="0" t="0"/>
          <a:stretch/>
        </p:blipFill>
        <p:spPr>
          <a:xfrm>
            <a:off x="0" y="1250652"/>
            <a:ext cx="9144000" cy="3911898"/>
          </a:xfrm>
          <a:prstGeom prst="rect">
            <a:avLst/>
          </a:prstGeom>
          <a:noFill/>
          <a:ln>
            <a:noFill/>
          </a:ln>
        </p:spPr>
      </p:pic>
      <p:cxnSp>
        <p:nvCxnSpPr>
          <p:cNvPr id="277" name="Google Shape;277;p24"/>
          <p:cNvCxnSpPr/>
          <p:nvPr/>
        </p:nvCxnSpPr>
        <p:spPr>
          <a:xfrm flipH="1">
            <a:off x="2819400" y="3892848"/>
            <a:ext cx="533400" cy="701775"/>
          </a:xfrm>
          <a:prstGeom prst="straightConnector1">
            <a:avLst/>
          </a:prstGeom>
          <a:noFill/>
          <a:ln cap="flat" cmpd="sng" w="76200">
            <a:solidFill>
              <a:srgbClr val="7030A0"/>
            </a:solidFill>
            <a:prstDash val="solid"/>
            <a:round/>
            <a:headEnd len="sm" w="sm" type="none"/>
            <a:tailEnd len="med" w="med" type="triangle"/>
          </a:ln>
        </p:spPr>
      </p:cxnSp>
      <p:cxnSp>
        <p:nvCxnSpPr>
          <p:cNvPr id="278" name="Google Shape;278;p24"/>
          <p:cNvCxnSpPr/>
          <p:nvPr/>
        </p:nvCxnSpPr>
        <p:spPr>
          <a:xfrm>
            <a:off x="838200" y="3943349"/>
            <a:ext cx="495300" cy="701775"/>
          </a:xfrm>
          <a:prstGeom prst="straightConnector1">
            <a:avLst/>
          </a:prstGeom>
          <a:noFill/>
          <a:ln cap="flat" cmpd="sng" w="76200">
            <a:solidFill>
              <a:srgbClr val="7030A0"/>
            </a:solidFill>
            <a:prstDash val="solid"/>
            <a:round/>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Layout for hierarchy</a:t>
            </a:r>
            <a:endParaRPr/>
          </a:p>
        </p:txBody>
      </p:sp>
      <p:sp>
        <p:nvSpPr>
          <p:cNvPr id="285" name="Google Shape;285;p2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Make correct layout for establishing hierarchy</a:t>
            </a:r>
            <a:endParaRPr/>
          </a:p>
          <a:p>
            <a:pPr indent="-342900" lvl="0" marL="342900" rtl="0" algn="l">
              <a:spcBef>
                <a:spcPts val="640"/>
              </a:spcBef>
              <a:spcAft>
                <a:spcPts val="0"/>
              </a:spcAft>
              <a:buClr>
                <a:schemeClr val="dk1"/>
              </a:buClr>
              <a:buSzPts val="3200"/>
              <a:buChar char="•"/>
            </a:pPr>
            <a:r>
              <a:rPr lang="en-US"/>
              <a:t>Don’t have too long lines nor too short eg Netflix website</a:t>
            </a:r>
            <a:endParaRPr/>
          </a:p>
          <a:p>
            <a:pPr indent="-139700" lvl="0" marL="342900" rtl="0" algn="l">
              <a:spcBef>
                <a:spcPts val="640"/>
              </a:spcBef>
              <a:spcAft>
                <a:spcPts val="0"/>
              </a:spcAft>
              <a:buClr>
                <a:schemeClr val="dk1"/>
              </a:buClr>
              <a:buSzPts val="3200"/>
              <a:buNone/>
            </a:pPr>
            <a:r>
              <a:t/>
            </a:r>
            <a:endParaRPr/>
          </a:p>
        </p:txBody>
      </p:sp>
      <p:pic>
        <p:nvPicPr>
          <p:cNvPr id="286" name="Google Shape;286;p25"/>
          <p:cNvPicPr preferRelativeResize="0"/>
          <p:nvPr/>
        </p:nvPicPr>
        <p:blipFill rotWithShape="1">
          <a:blip r:embed="rId3">
            <a:alphaModFix/>
          </a:blip>
          <a:srcRect b="0" l="0" r="0" t="0"/>
          <a:stretch/>
        </p:blipFill>
        <p:spPr>
          <a:xfrm>
            <a:off x="3429000" y="2296884"/>
            <a:ext cx="5290366" cy="27894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Visual Hierarchy </a:t>
            </a:r>
            <a:endParaRPr/>
          </a:p>
        </p:txBody>
      </p:sp>
      <p:sp>
        <p:nvSpPr>
          <p:cNvPr id="293" name="Google Shape;293;p2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Alignment- Have same for title and body</a:t>
            </a:r>
            <a:endParaRPr/>
          </a:p>
          <a:p>
            <a:pPr indent="-342900" lvl="0" marL="342900" rtl="0" algn="l">
              <a:spcBef>
                <a:spcPts val="640"/>
              </a:spcBef>
              <a:spcAft>
                <a:spcPts val="0"/>
              </a:spcAft>
              <a:buClr>
                <a:schemeClr val="dk1"/>
              </a:buClr>
              <a:buSzPts val="3200"/>
              <a:buChar char="•"/>
            </a:pPr>
            <a:r>
              <a:rPr lang="en-US"/>
              <a:t>Have the same indentation for everything.</a:t>
            </a:r>
            <a:endParaRPr/>
          </a:p>
          <a:p>
            <a:pPr indent="-342900" lvl="0" marL="342900" rtl="0" algn="l">
              <a:spcBef>
                <a:spcPts val="640"/>
              </a:spcBef>
              <a:spcAft>
                <a:spcPts val="0"/>
              </a:spcAft>
              <a:buClr>
                <a:schemeClr val="dk1"/>
              </a:buClr>
              <a:buSzPts val="3200"/>
              <a:buChar char="•"/>
            </a:pPr>
            <a:r>
              <a:rPr lang="en-US"/>
              <a:t>Importance of white spacing/negative space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299" name="Google Shape;299;p2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300" name="Google Shape;300;p27"/>
          <p:cNvPicPr preferRelativeResize="0"/>
          <p:nvPr/>
        </p:nvPicPr>
        <p:blipFill rotWithShape="1">
          <a:blip r:embed="rId3">
            <a:alphaModFix/>
          </a:blip>
          <a:srcRect b="0" l="0" r="0" t="0"/>
          <a:stretch/>
        </p:blipFill>
        <p:spPr>
          <a:xfrm>
            <a:off x="1143000" y="0"/>
            <a:ext cx="6858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306" name="Google Shape;306;p2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307" name="Google Shape;307;p28"/>
          <p:cNvPicPr preferRelativeResize="0"/>
          <p:nvPr/>
        </p:nvPicPr>
        <p:blipFill rotWithShape="1">
          <a:blip r:embed="rId3">
            <a:alphaModFix/>
          </a:blip>
          <a:srcRect b="0" l="25304" r="14412" t="10670"/>
          <a:stretch/>
        </p:blipFill>
        <p:spPr>
          <a:xfrm>
            <a:off x="2362200" y="339327"/>
            <a:ext cx="4648200" cy="45946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313" name="Google Shape;313;p2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descr="Assorted-color Leather Bag Display Inside Room" id="314" name="Google Shape;314;p29"/>
          <p:cNvPicPr preferRelativeResize="0"/>
          <p:nvPr/>
        </p:nvPicPr>
        <p:blipFill rotWithShape="1">
          <a:blip r:embed="rId3">
            <a:alphaModFix/>
          </a:blip>
          <a:srcRect b="0" l="0" r="0" t="0"/>
          <a:stretch/>
        </p:blipFill>
        <p:spPr>
          <a:xfrm>
            <a:off x="847725" y="0"/>
            <a:ext cx="74485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01" name="Google Shape;101;p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02" name="Google Shape;102;p3"/>
          <p:cNvPicPr preferRelativeResize="0"/>
          <p:nvPr/>
        </p:nvPicPr>
        <p:blipFill rotWithShape="1">
          <a:blip r:embed="rId3">
            <a:alphaModFix/>
          </a:blip>
          <a:srcRect b="0" l="0" r="0" t="0"/>
          <a:stretch/>
        </p:blipFill>
        <p:spPr>
          <a:xfrm>
            <a:off x="570941" y="1180906"/>
            <a:ext cx="8002117" cy="27816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320" name="Google Shape;320;p3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321" name="Google Shape;321;p30"/>
          <p:cNvPicPr preferRelativeResize="0"/>
          <p:nvPr/>
        </p:nvPicPr>
        <p:blipFill rotWithShape="1">
          <a:blip r:embed="rId3">
            <a:alphaModFix/>
          </a:blip>
          <a:srcRect b="0" l="0" r="0" t="0"/>
          <a:stretch/>
        </p:blipFill>
        <p:spPr>
          <a:xfrm>
            <a:off x="762000" y="42863"/>
            <a:ext cx="7620000" cy="5057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rPr lang="en-US" sz="4000"/>
              <a:t>Why does apple use so much of spacing?</a:t>
            </a:r>
            <a:endParaRPr/>
          </a:p>
        </p:txBody>
      </p:sp>
      <p:sp>
        <p:nvSpPr>
          <p:cNvPr id="327" name="Google Shape;327;p3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328" name="Google Shape;328;p31"/>
          <p:cNvPicPr preferRelativeResize="0"/>
          <p:nvPr/>
        </p:nvPicPr>
        <p:blipFill rotWithShape="1">
          <a:blip r:embed="rId3">
            <a:alphaModFix/>
          </a:blip>
          <a:srcRect b="0" l="0" r="0" t="0"/>
          <a:stretch/>
        </p:blipFill>
        <p:spPr>
          <a:xfrm>
            <a:off x="425711" y="883395"/>
            <a:ext cx="7880089" cy="426010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Progressive Disclosure </a:t>
            </a:r>
            <a:endParaRPr/>
          </a:p>
        </p:txBody>
      </p:sp>
      <p:sp>
        <p:nvSpPr>
          <p:cNvPr id="335" name="Google Shape;335;p32"/>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85000" lnSpcReduction="10000"/>
          </a:bodyPr>
          <a:lstStyle/>
          <a:p>
            <a:pPr indent="-342900" lvl="0" marL="342900" rtl="0" algn="l">
              <a:spcBef>
                <a:spcPts val="0"/>
              </a:spcBef>
              <a:spcAft>
                <a:spcPts val="0"/>
              </a:spcAft>
              <a:buClr>
                <a:srgbClr val="2C3137"/>
              </a:buClr>
              <a:buSzPct val="100000"/>
              <a:buChar char="•"/>
            </a:pPr>
            <a:r>
              <a:rPr b="0" i="0" lang="en-US">
                <a:solidFill>
                  <a:srgbClr val="2C3137"/>
                </a:solidFill>
                <a:latin typeface="Inconsolata"/>
                <a:ea typeface="Inconsolata"/>
                <a:cs typeface="Inconsolata"/>
                <a:sym typeface="Inconsolata"/>
              </a:rPr>
              <a:t>An ideal interface will defer final decisions to subsequent screens by progressively disclosing information.</a:t>
            </a:r>
            <a:endParaRPr/>
          </a:p>
          <a:p>
            <a:pPr indent="-342900" lvl="0" marL="342900" rtl="0" algn="l">
              <a:spcBef>
                <a:spcPts val="544"/>
              </a:spcBef>
              <a:spcAft>
                <a:spcPts val="0"/>
              </a:spcAft>
              <a:buClr>
                <a:srgbClr val="2C3137"/>
              </a:buClr>
              <a:buSzPct val="100000"/>
              <a:buChar char="•"/>
            </a:pPr>
            <a:r>
              <a:rPr lang="en-US">
                <a:solidFill>
                  <a:srgbClr val="2C3137"/>
                </a:solidFill>
                <a:latin typeface="Inconsolata"/>
                <a:ea typeface="Inconsolata"/>
                <a:cs typeface="Inconsolata"/>
                <a:sym typeface="Inconsolata"/>
              </a:rPr>
              <a:t>I</a:t>
            </a:r>
            <a:r>
              <a:rPr b="0" i="0" lang="en-US">
                <a:solidFill>
                  <a:srgbClr val="2C3137"/>
                </a:solidFill>
                <a:latin typeface="Inconsolata"/>
                <a:ea typeface="Inconsolata"/>
                <a:cs typeface="Inconsolata"/>
                <a:sym typeface="Inconsolata"/>
              </a:rPr>
              <a:t>f people are making a decision, show enough information to allow them the choice and then display additional information on a subsequent screen.</a:t>
            </a:r>
            <a:endParaRPr/>
          </a:p>
          <a:p>
            <a:pPr indent="-342900" lvl="0" marL="342900" rtl="0" algn="l">
              <a:spcBef>
                <a:spcPts val="544"/>
              </a:spcBef>
              <a:spcAft>
                <a:spcPts val="0"/>
              </a:spcAft>
              <a:buClr>
                <a:srgbClr val="2B2B2B"/>
              </a:buClr>
              <a:buSzPct val="100000"/>
              <a:buChar char="•"/>
            </a:pPr>
            <a:r>
              <a:rPr b="1" i="0" lang="en-US">
                <a:solidFill>
                  <a:srgbClr val="2B2B2B"/>
                </a:solidFill>
                <a:latin typeface="Merriweather"/>
                <a:ea typeface="Merriweather"/>
                <a:cs typeface="Merriweather"/>
                <a:sym typeface="Merriweather"/>
              </a:rPr>
              <a:t>Don’t interrupt or give users obstacles</a:t>
            </a:r>
            <a:r>
              <a:rPr b="0" i="0" lang="en-US">
                <a:solidFill>
                  <a:srgbClr val="2B2B2B"/>
                </a:solidFill>
                <a:latin typeface="Merriweather"/>
                <a:ea typeface="Merriweather"/>
                <a:cs typeface="Merriweather"/>
                <a:sym typeface="Merriweather"/>
              </a:rPr>
              <a:t> – make obvious pathways which offer an easy ride.</a:t>
            </a:r>
            <a:endParaRPr/>
          </a:p>
          <a:p>
            <a:pPr indent="-170180" lvl="0" marL="342900" rtl="0" algn="l">
              <a:spcBef>
                <a:spcPts val="544"/>
              </a:spcBef>
              <a:spcAft>
                <a:spcPts val="0"/>
              </a:spcAft>
              <a:buClr>
                <a:schemeClr val="dk1"/>
              </a:buClr>
              <a:buSzPct val="100000"/>
              <a:buNone/>
            </a:pPr>
            <a:r>
              <a:t/>
            </a:r>
            <a:endParaRPr b="1" i="0">
              <a:solidFill>
                <a:srgbClr val="2C3137"/>
              </a:solidFill>
              <a:latin typeface="Inconsolata"/>
              <a:ea typeface="Inconsolata"/>
              <a:cs typeface="Inconsolata"/>
              <a:sym typeface="Inconsolata"/>
            </a:endParaRPr>
          </a:p>
          <a:p>
            <a:pPr indent="-170180" lvl="0" marL="342900" rtl="0" algn="l">
              <a:spcBef>
                <a:spcPts val="544"/>
              </a:spcBef>
              <a:spcAft>
                <a:spcPts val="0"/>
              </a:spcAft>
              <a:buClr>
                <a:schemeClr val="dk1"/>
              </a:buClr>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Accommodate all types of users</a:t>
            </a:r>
            <a:endParaRPr/>
          </a:p>
        </p:txBody>
      </p:sp>
      <p:sp>
        <p:nvSpPr>
          <p:cNvPr id="342" name="Google Shape;342;p3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00"/>
              </a:buClr>
              <a:buSzPts val="3200"/>
              <a:buChar char="•"/>
            </a:pPr>
            <a:r>
              <a:rPr lang="en-US">
                <a:solidFill>
                  <a:srgbClr val="000000"/>
                </a:solidFill>
                <a:latin typeface="Arial"/>
                <a:ea typeface="Arial"/>
                <a:cs typeface="Arial"/>
                <a:sym typeface="Arial"/>
              </a:rPr>
              <a:t>Accommodate users with different skill levels</a:t>
            </a:r>
            <a:endParaRPr/>
          </a:p>
          <a:p>
            <a:pPr indent="-342900" lvl="0" marL="342900" rtl="0" algn="l">
              <a:spcBef>
                <a:spcPts val="640"/>
              </a:spcBef>
              <a:spcAft>
                <a:spcPts val="0"/>
              </a:spcAft>
              <a:buClr>
                <a:srgbClr val="2B2B2B"/>
              </a:buClr>
              <a:buSzPts val="3200"/>
              <a:buChar char="•"/>
            </a:pPr>
            <a:r>
              <a:rPr b="0" i="0" lang="en-US">
                <a:solidFill>
                  <a:srgbClr val="2B2B2B"/>
                </a:solidFill>
                <a:latin typeface="Arial"/>
                <a:ea typeface="Arial"/>
                <a:cs typeface="Arial"/>
                <a:sym typeface="Arial"/>
              </a:rPr>
              <a:t>Don’t sacrifice expert users for an easy-to-use interface for novice or casual users</a:t>
            </a:r>
            <a:endParaRPr/>
          </a:p>
          <a:p>
            <a:pPr indent="-342900" lvl="0" marL="342900" rtl="0" algn="l">
              <a:spcBef>
                <a:spcPts val="640"/>
              </a:spcBef>
              <a:spcAft>
                <a:spcPts val="0"/>
              </a:spcAft>
              <a:buClr>
                <a:srgbClr val="2B2B2B"/>
              </a:buClr>
              <a:buSzPts val="3200"/>
              <a:buChar char="•"/>
            </a:pPr>
            <a:r>
              <a:rPr lang="en-US">
                <a:solidFill>
                  <a:srgbClr val="2B2B2B"/>
                </a:solidFill>
                <a:latin typeface="Merriweather"/>
                <a:ea typeface="Merriweather"/>
                <a:cs typeface="Merriweather"/>
                <a:sym typeface="Merriweather"/>
              </a:rPr>
              <a:t>Make systems flexible so novices and experts can choose to do more or less on them.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Fitts' law </a:t>
            </a:r>
            <a:endParaRPr/>
          </a:p>
        </p:txBody>
      </p:sp>
      <p:sp>
        <p:nvSpPr>
          <p:cNvPr id="349" name="Google Shape;349;p3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Your finger too big to tap on a button/checkbox?</a:t>
            </a:r>
            <a:endParaRPr/>
          </a:p>
          <a:p>
            <a:pPr indent="-342900" lvl="0" marL="342900" rtl="0" algn="l">
              <a:spcBef>
                <a:spcPts val="592"/>
              </a:spcBef>
              <a:spcAft>
                <a:spcPts val="0"/>
              </a:spcAft>
              <a:buClr>
                <a:srgbClr val="2B2B2B"/>
              </a:buClr>
              <a:buSzPct val="100000"/>
              <a:buChar char="•"/>
            </a:pPr>
            <a:r>
              <a:rPr b="0" i="0" lang="en-US">
                <a:solidFill>
                  <a:srgbClr val="2B2B2B"/>
                </a:solidFill>
                <a:latin typeface="Arial"/>
                <a:ea typeface="Arial"/>
                <a:cs typeface="Arial"/>
                <a:sym typeface="Arial"/>
              </a:rPr>
              <a:t>Fitts Law states that the time to acquire a target is a function of the distance to and size of the target. </a:t>
            </a:r>
            <a:endParaRPr/>
          </a:p>
          <a:p>
            <a:pPr indent="-342900" lvl="0" marL="342900" rtl="0" algn="l">
              <a:spcBef>
                <a:spcPts val="592"/>
              </a:spcBef>
              <a:spcAft>
                <a:spcPts val="0"/>
              </a:spcAft>
              <a:buClr>
                <a:srgbClr val="2B2B2B"/>
              </a:buClr>
              <a:buSzPct val="100000"/>
              <a:buChar char="•"/>
            </a:pPr>
            <a:r>
              <a:rPr b="0" i="0" lang="en-US">
                <a:solidFill>
                  <a:srgbClr val="2B2B2B"/>
                </a:solidFill>
                <a:latin typeface="Arial"/>
                <a:ea typeface="Arial"/>
                <a:cs typeface="Arial"/>
                <a:sym typeface="Arial"/>
              </a:rPr>
              <a:t>So large and closer targets for important functions</a:t>
            </a:r>
            <a:endParaRPr/>
          </a:p>
          <a:p>
            <a:pPr indent="-342900" lvl="0" marL="342900" rtl="0" algn="l">
              <a:spcBef>
                <a:spcPts val="592"/>
              </a:spcBef>
              <a:spcAft>
                <a:spcPts val="0"/>
              </a:spcAft>
              <a:buClr>
                <a:srgbClr val="2B2B2B"/>
              </a:buClr>
              <a:buSzPct val="100000"/>
              <a:buChar char="•"/>
            </a:pPr>
            <a:r>
              <a:rPr lang="en-US">
                <a:solidFill>
                  <a:srgbClr val="2B2B2B"/>
                </a:solidFill>
                <a:latin typeface="Arial"/>
                <a:ea typeface="Arial"/>
                <a:cs typeface="Arial"/>
                <a:sym typeface="Arial"/>
              </a:rPr>
              <a:t>Reduce the total number of targets to accomplish a given task too!</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id="356" name="Google Shape;356;p35"/>
          <p:cNvPicPr preferRelativeResize="0"/>
          <p:nvPr>
            <p:ph idx="1" type="body"/>
          </p:nvPr>
        </p:nvPicPr>
        <p:blipFill rotWithShape="1">
          <a:blip r:embed="rId3">
            <a:alphaModFix/>
          </a:blip>
          <a:srcRect b="0" l="0" r="0" t="0"/>
          <a:stretch/>
        </p:blipFill>
        <p:spPr>
          <a:xfrm>
            <a:off x="1953567" y="1200150"/>
            <a:ext cx="5236866" cy="3394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Protect the user’s work </a:t>
            </a:r>
            <a:endParaRPr/>
          </a:p>
        </p:txBody>
      </p:sp>
      <p:sp>
        <p:nvSpPr>
          <p:cNvPr id="363" name="Google Shape;363;p3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00"/>
              </a:buClr>
              <a:buSzPts val="3200"/>
              <a:buChar char="•"/>
            </a:pPr>
            <a:r>
              <a:rPr lang="en-US">
                <a:solidFill>
                  <a:srgbClr val="000000"/>
                </a:solidFill>
                <a:latin typeface="Arial"/>
                <a:ea typeface="Arial"/>
                <a:cs typeface="Arial"/>
                <a:sym typeface="Arial"/>
              </a:rPr>
              <a:t>Don’t ask users for data they’ve already entered</a:t>
            </a:r>
            <a:endParaRPr/>
          </a:p>
          <a:p>
            <a:pPr indent="-342900" lvl="0" marL="342900" rtl="0" algn="l">
              <a:spcBef>
                <a:spcPts val="640"/>
              </a:spcBef>
              <a:spcAft>
                <a:spcPts val="0"/>
              </a:spcAft>
              <a:buClr>
                <a:srgbClr val="000000"/>
              </a:buClr>
              <a:buSzPts val="3200"/>
              <a:buChar char="•"/>
            </a:pPr>
            <a:r>
              <a:rPr lang="en-US">
                <a:solidFill>
                  <a:srgbClr val="000000"/>
                </a:solidFill>
                <a:latin typeface="Arial"/>
                <a:ea typeface="Arial"/>
                <a:cs typeface="Arial"/>
                <a:sym typeface="Arial"/>
              </a:rPr>
              <a:t>Don’t let users do the work again</a:t>
            </a:r>
            <a:endParaRPr>
              <a:solidFill>
                <a:srgbClr val="000000"/>
              </a:solidFill>
              <a:latin typeface="Arial"/>
              <a:ea typeface="Arial"/>
              <a:cs typeface="Arial"/>
              <a:sym typeface="Arial"/>
            </a:endParaRPr>
          </a:p>
          <a:p>
            <a:pPr indent="-342900" lvl="0" marL="342900" rtl="0" algn="l">
              <a:spcBef>
                <a:spcPts val="640"/>
              </a:spcBef>
              <a:spcAft>
                <a:spcPts val="0"/>
              </a:spcAft>
              <a:buClr>
                <a:srgbClr val="000000"/>
              </a:buClr>
              <a:buSzPts val="3200"/>
              <a:buChar char="•"/>
            </a:pPr>
            <a:r>
              <a:rPr lang="en-US">
                <a:solidFill>
                  <a:srgbClr val="000000"/>
                </a:solidFill>
                <a:latin typeface="Arial"/>
                <a:ea typeface="Arial"/>
                <a:cs typeface="Arial"/>
                <a:sym typeface="Arial"/>
              </a:rPr>
              <a:t>Whether error is on their side or yours</a:t>
            </a:r>
            <a:endParaRPr>
              <a:solidFill>
                <a:srgbClr val="000000"/>
              </a:solidFill>
              <a:latin typeface="Arial"/>
              <a:ea typeface="Arial"/>
              <a:cs typeface="Arial"/>
              <a:sym typeface="Arial"/>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Design for Interaction </a:t>
            </a:r>
            <a:endParaRPr/>
          </a:p>
        </p:txBody>
      </p:sp>
      <p:sp>
        <p:nvSpPr>
          <p:cNvPr id="370" name="Google Shape;370;p3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333"/>
              </a:buClr>
              <a:buSzPts val="3200"/>
              <a:buChar char="•"/>
            </a:pPr>
            <a:r>
              <a:rPr lang="en-US">
                <a:solidFill>
                  <a:srgbClr val="333333"/>
                </a:solidFill>
                <a:latin typeface="Helvetica Neue"/>
                <a:ea typeface="Helvetica Neue"/>
                <a:cs typeface="Helvetica Neue"/>
                <a:sym typeface="Helvetica Neue"/>
              </a:rPr>
              <a:t>C</a:t>
            </a:r>
            <a:r>
              <a:rPr b="0" i="0" lang="en-US">
                <a:solidFill>
                  <a:srgbClr val="333333"/>
                </a:solidFill>
                <a:latin typeface="Helvetica Neue"/>
                <a:ea typeface="Helvetica Neue"/>
                <a:cs typeface="Helvetica Neue"/>
                <a:sym typeface="Helvetica Neue"/>
              </a:rPr>
              <a:t>reate defaults that reduce the burden on the user. </a:t>
            </a:r>
            <a:endParaRPr/>
          </a:p>
          <a:p>
            <a:pPr indent="-342900" lvl="0" marL="342900" rtl="0" algn="l">
              <a:spcBef>
                <a:spcPts val="640"/>
              </a:spcBef>
              <a:spcAft>
                <a:spcPts val="0"/>
              </a:spcAft>
              <a:buClr>
                <a:srgbClr val="333333"/>
              </a:buClr>
              <a:buSzPts val="3200"/>
              <a:buChar char="•"/>
            </a:pPr>
            <a:r>
              <a:rPr lang="en-US">
                <a:solidFill>
                  <a:srgbClr val="333333"/>
                </a:solidFill>
                <a:latin typeface="Helvetica Neue"/>
                <a:ea typeface="Helvetica Neue"/>
                <a:cs typeface="Helvetica Neue"/>
                <a:sym typeface="Helvetica Neue"/>
              </a:rPr>
              <a:t>Recognition over recall- give cues to establish a habit, don’t make users recall</a:t>
            </a:r>
            <a:endParaRPr/>
          </a:p>
          <a:p>
            <a:pPr indent="-342900" lvl="0" marL="342900" rtl="0" algn="l">
              <a:spcBef>
                <a:spcPts val="640"/>
              </a:spcBef>
              <a:spcAft>
                <a:spcPts val="0"/>
              </a:spcAft>
              <a:buClr>
                <a:srgbClr val="2B2B2B"/>
              </a:buClr>
              <a:buSzPts val="3200"/>
              <a:buChar char="•"/>
            </a:pPr>
            <a:r>
              <a:rPr lang="en-US">
                <a:solidFill>
                  <a:srgbClr val="2B2B2B"/>
                </a:solidFill>
                <a:latin typeface="Merriweather"/>
                <a:ea typeface="Merriweather"/>
                <a:cs typeface="Merriweather"/>
                <a:sym typeface="Merriweather"/>
              </a:rPr>
              <a:t>Don’t make users remember information – keep options, etc. visible.</a:t>
            </a:r>
            <a:endParaRPr>
              <a:solidFill>
                <a:srgbClr val="333333"/>
              </a:solidFill>
              <a:latin typeface="Helvetica Neue"/>
              <a:ea typeface="Helvetica Neue"/>
              <a:cs typeface="Helvetica Neue"/>
              <a:sym typeface="Helvetica Neue"/>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Focus on one action </a:t>
            </a:r>
            <a:endParaRPr/>
          </a:p>
        </p:txBody>
      </p:sp>
      <p:sp>
        <p:nvSpPr>
          <p:cNvPr id="377" name="Google Shape;377;p3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222222"/>
              </a:buClr>
              <a:buSzPts val="3200"/>
              <a:buChar char="•"/>
            </a:pPr>
            <a:r>
              <a:rPr i="0" lang="en-US">
                <a:solidFill>
                  <a:srgbClr val="222222"/>
                </a:solidFill>
                <a:latin typeface="Arial"/>
                <a:ea typeface="Arial"/>
                <a:cs typeface="Arial"/>
                <a:sym typeface="Arial"/>
              </a:rPr>
              <a:t>Conserve attention at all costs</a:t>
            </a:r>
            <a:endParaRPr/>
          </a:p>
          <a:p>
            <a:pPr indent="-342900" lvl="0" marL="342900" rtl="0" algn="l">
              <a:spcBef>
                <a:spcPts val="640"/>
              </a:spcBef>
              <a:spcAft>
                <a:spcPts val="0"/>
              </a:spcAft>
              <a:buClr>
                <a:srgbClr val="222222"/>
              </a:buClr>
              <a:buSzPts val="3200"/>
              <a:buChar char="•"/>
            </a:pPr>
            <a:r>
              <a:rPr i="0" lang="en-US">
                <a:solidFill>
                  <a:srgbClr val="222222"/>
                </a:solidFill>
                <a:latin typeface="Arial"/>
                <a:ea typeface="Arial"/>
                <a:cs typeface="Arial"/>
                <a:sym typeface="Arial"/>
              </a:rPr>
              <a:t>One primary action per screen</a:t>
            </a:r>
            <a:endParaRPr/>
          </a:p>
          <a:p>
            <a:pPr indent="-342900" lvl="0" marL="342900" rtl="0" algn="l">
              <a:spcBef>
                <a:spcPts val="640"/>
              </a:spcBef>
              <a:spcAft>
                <a:spcPts val="0"/>
              </a:spcAft>
              <a:buClr>
                <a:srgbClr val="222222"/>
              </a:buClr>
              <a:buSzPts val="3200"/>
              <a:buChar char="•"/>
            </a:pPr>
            <a:r>
              <a:rPr i="0" lang="en-US">
                <a:solidFill>
                  <a:srgbClr val="222222"/>
                </a:solidFill>
                <a:latin typeface="Arial"/>
                <a:ea typeface="Arial"/>
                <a:cs typeface="Arial"/>
                <a:sym typeface="Arial"/>
              </a:rPr>
              <a:t>Keep secondary actions secondary eg share button.</a:t>
            </a:r>
            <a:endParaRPr/>
          </a:p>
          <a:p>
            <a:pPr indent="-342900" lvl="0" marL="342900" rtl="0" algn="l">
              <a:spcBef>
                <a:spcPts val="640"/>
              </a:spcBef>
              <a:spcAft>
                <a:spcPts val="0"/>
              </a:spcAft>
              <a:buClr>
                <a:srgbClr val="000000"/>
              </a:buClr>
              <a:buSzPts val="3200"/>
              <a:buChar char="•"/>
            </a:pPr>
            <a:r>
              <a:rPr lang="en-US">
                <a:solidFill>
                  <a:srgbClr val="000000"/>
                </a:solidFill>
                <a:latin typeface="Arial"/>
                <a:ea typeface="Arial"/>
                <a:cs typeface="Arial"/>
                <a:sym typeface="Arial"/>
              </a:rPr>
              <a:t>Eliminate all elements that are not helping your users</a:t>
            </a:r>
            <a:endParaRPr/>
          </a:p>
          <a:p>
            <a:pPr indent="-139700" lvl="0" marL="342900" rtl="0" algn="l">
              <a:spcBef>
                <a:spcPts val="640"/>
              </a:spcBef>
              <a:spcAft>
                <a:spcPts val="0"/>
              </a:spcAft>
              <a:buClr>
                <a:schemeClr val="dk1"/>
              </a:buClr>
              <a:buSzPts val="3200"/>
              <a:buNone/>
            </a:pPr>
            <a:r>
              <a:t/>
            </a:r>
            <a:endParaRPr b="1" i="0">
              <a:solidFill>
                <a:srgbClr val="222222"/>
              </a:solidFill>
              <a:latin typeface="Arial"/>
              <a:ea typeface="Arial"/>
              <a:cs typeface="Arial"/>
              <a:sym typeface="Arial"/>
            </a:endParaRPr>
          </a:p>
          <a:p>
            <a:pPr indent="-139700" lvl="0" marL="342900" rtl="0" algn="l">
              <a:spcBef>
                <a:spcPts val="640"/>
              </a:spcBef>
              <a:spcAft>
                <a:spcPts val="0"/>
              </a:spcAft>
              <a:buClr>
                <a:schemeClr val="dk1"/>
              </a:buClr>
              <a:buSzPts val="3200"/>
              <a:buNone/>
            </a:pPr>
            <a:r>
              <a:t/>
            </a:r>
            <a:endParaRPr b="1" i="0">
              <a:solidFill>
                <a:srgbClr val="222222"/>
              </a:solidFill>
              <a:latin typeface="Arial"/>
              <a:ea typeface="Arial"/>
              <a:cs typeface="Arial"/>
              <a:sym typeface="Arial"/>
            </a:endParaRPr>
          </a:p>
          <a:p>
            <a:pPr indent="-139700" lvl="0" marL="342900" rtl="0" algn="l">
              <a:spcBef>
                <a:spcPts val="640"/>
              </a:spcBef>
              <a:spcAft>
                <a:spcPts val="0"/>
              </a:spcAft>
              <a:buClr>
                <a:schemeClr val="dk1"/>
              </a:buClr>
              <a:buSzPts val="3200"/>
              <a:buNone/>
            </a:pPr>
            <a:r>
              <a:t/>
            </a:r>
            <a:endParaRPr b="1" i="0">
              <a:solidFill>
                <a:srgbClr val="222222"/>
              </a:solidFill>
              <a:latin typeface="Arial"/>
              <a:ea typeface="Arial"/>
              <a:cs typeface="Arial"/>
              <a:sym typeface="Arial"/>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Grouping and Breakup </a:t>
            </a:r>
            <a:endParaRPr/>
          </a:p>
        </p:txBody>
      </p:sp>
      <p:sp>
        <p:nvSpPr>
          <p:cNvPr id="383" name="Google Shape;383;p3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2B2B2B"/>
              </a:buClr>
              <a:buSzPts val="3200"/>
              <a:buChar char="•"/>
            </a:pPr>
            <a:r>
              <a:rPr i="0" lang="en-US">
                <a:solidFill>
                  <a:srgbClr val="2B2B2B"/>
                </a:solidFill>
                <a:latin typeface="Merriweather"/>
                <a:ea typeface="Merriweather"/>
                <a:cs typeface="Merriweather"/>
                <a:sym typeface="Merriweather"/>
              </a:rPr>
              <a:t>Cluster related objects together.</a:t>
            </a:r>
            <a:endParaRPr/>
          </a:p>
          <a:p>
            <a:pPr indent="-342900" lvl="0" marL="342900" rtl="0" algn="l">
              <a:spcBef>
                <a:spcPts val="640"/>
              </a:spcBef>
              <a:spcAft>
                <a:spcPts val="0"/>
              </a:spcAft>
              <a:buClr>
                <a:schemeClr val="dk1"/>
              </a:buClr>
              <a:buSzPts val="3200"/>
              <a:buChar char="•"/>
            </a:pPr>
            <a:r>
              <a:rPr lang="en-US"/>
              <a:t>Proximity to establish grouping</a:t>
            </a:r>
            <a:endParaRPr/>
          </a:p>
          <a:p>
            <a:pPr indent="-342900" lvl="0" marL="342900" rtl="0" algn="l">
              <a:spcBef>
                <a:spcPts val="640"/>
              </a:spcBef>
              <a:spcAft>
                <a:spcPts val="0"/>
              </a:spcAft>
              <a:buClr>
                <a:schemeClr val="dk1"/>
              </a:buClr>
              <a:buSzPts val="3200"/>
              <a:buChar char="•"/>
            </a:pPr>
            <a:r>
              <a:rPr lang="en-US"/>
              <a:t>Repetition of same style for grouping</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Introduction to web design</a:t>
            </a:r>
            <a:endParaRPr/>
          </a:p>
        </p:txBody>
      </p:sp>
      <p:sp>
        <p:nvSpPr>
          <p:cNvPr id="109" name="Google Shape;109;p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One of the cheapest ways to make your business look expensive is a good web design.</a:t>
            </a:r>
            <a:endParaRPr/>
          </a:p>
          <a:p>
            <a:pPr indent="-342900" lvl="0" marL="342900" rtl="0" algn="l">
              <a:spcBef>
                <a:spcPts val="640"/>
              </a:spcBef>
              <a:spcAft>
                <a:spcPts val="0"/>
              </a:spcAft>
              <a:buClr>
                <a:schemeClr val="dk1"/>
              </a:buClr>
              <a:buSzPts val="3200"/>
              <a:buChar char="•"/>
            </a:pPr>
            <a:r>
              <a:rPr lang="en-US"/>
              <a:t>Aesthetic sense</a:t>
            </a:r>
            <a:endParaRPr/>
          </a:p>
          <a:p>
            <a:pPr indent="-342900" lvl="0" marL="342900" rtl="0" algn="l">
              <a:spcBef>
                <a:spcPts val="640"/>
              </a:spcBef>
              <a:spcAft>
                <a:spcPts val="0"/>
              </a:spcAft>
              <a:buClr>
                <a:schemeClr val="dk1"/>
              </a:buClr>
              <a:buSzPts val="3200"/>
              <a:buChar char="•"/>
            </a:pPr>
            <a:r>
              <a:rPr lang="en-US"/>
              <a:t>Design should focus on experience and emotions</a:t>
            </a:r>
            <a:endParaRPr/>
          </a:p>
          <a:p>
            <a:pPr indent="-342900" lvl="0" marL="342900" rtl="0" algn="l">
              <a:spcBef>
                <a:spcPts val="640"/>
              </a:spcBef>
              <a:spcAft>
                <a:spcPts val="0"/>
              </a:spcAft>
              <a:buClr>
                <a:schemeClr val="dk1"/>
              </a:buClr>
              <a:buSzPts val="3200"/>
              <a:buChar char="•"/>
            </a:pPr>
            <a:r>
              <a:rPr lang="en-US"/>
              <a:t>People scan websites, don’t read them!</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Information Architecture </a:t>
            </a:r>
            <a:endParaRPr/>
          </a:p>
        </p:txBody>
      </p:sp>
      <p:sp>
        <p:nvSpPr>
          <p:cNvPr id="389" name="Google Shape;389;p4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333"/>
              </a:buClr>
              <a:buSzPts val="3200"/>
              <a:buChar char="•"/>
            </a:pPr>
            <a:r>
              <a:rPr i="0" lang="en-US">
                <a:solidFill>
                  <a:srgbClr val="333333"/>
                </a:solidFill>
                <a:latin typeface="Helvetica Neue"/>
                <a:ea typeface="Helvetica Neue"/>
                <a:cs typeface="Helvetica Neue"/>
                <a:sym typeface="Helvetica Neue"/>
              </a:rPr>
              <a:t>Be purposeful in page layout. </a:t>
            </a:r>
            <a:endParaRPr>
              <a:solidFill>
                <a:srgbClr val="333333"/>
              </a:solidFill>
              <a:latin typeface="Helvetica Neue"/>
              <a:ea typeface="Helvetica Neue"/>
              <a:cs typeface="Helvetica Neue"/>
              <a:sym typeface="Helvetica Neue"/>
            </a:endParaRPr>
          </a:p>
          <a:p>
            <a:pPr indent="-342900" lvl="0" marL="342900" rtl="0" algn="l">
              <a:spcBef>
                <a:spcPts val="640"/>
              </a:spcBef>
              <a:spcAft>
                <a:spcPts val="0"/>
              </a:spcAft>
              <a:buClr>
                <a:srgbClr val="333333"/>
              </a:buClr>
              <a:buSzPts val="3200"/>
              <a:buChar char="•"/>
            </a:pPr>
            <a:r>
              <a:rPr b="0" i="0" lang="en-US">
                <a:solidFill>
                  <a:srgbClr val="333333"/>
                </a:solidFill>
                <a:latin typeface="Helvetica Neue"/>
                <a:ea typeface="Helvetica Neue"/>
                <a:cs typeface="Helvetica Neue"/>
                <a:sym typeface="Helvetica Neue"/>
              </a:rPr>
              <a:t>Consider the spatial relationships between items on the page and structure the page based on importance.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Good UX principles</a:t>
            </a:r>
            <a:endParaRPr/>
          </a:p>
        </p:txBody>
      </p:sp>
      <p:sp>
        <p:nvSpPr>
          <p:cNvPr id="395" name="Google Shape;395;p41"/>
          <p:cNvSpPr txBox="1"/>
          <p:nvPr>
            <p:ph idx="1" type="body"/>
          </p:nvPr>
        </p:nvSpPr>
        <p:spPr>
          <a:xfrm>
            <a:off x="457200" y="9715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What exactly is UX?</a:t>
            </a:r>
            <a:endParaRPr/>
          </a:p>
          <a:p>
            <a:pPr indent="-139700" lvl="0" marL="342900" rtl="0" algn="l">
              <a:spcBef>
                <a:spcPts val="640"/>
              </a:spcBef>
              <a:spcAft>
                <a:spcPts val="0"/>
              </a:spcAft>
              <a:buClr>
                <a:schemeClr val="dk1"/>
              </a:buClr>
              <a:buSzPts val="3200"/>
              <a:buNone/>
            </a:pPr>
            <a:r>
              <a:t/>
            </a:r>
            <a:endParaRPr/>
          </a:p>
        </p:txBody>
      </p:sp>
      <p:pic>
        <p:nvPicPr>
          <p:cNvPr descr="user-experience-design | user, through their use experience … | Flickr" id="396" name="Google Shape;396;p41"/>
          <p:cNvPicPr preferRelativeResize="0"/>
          <p:nvPr/>
        </p:nvPicPr>
        <p:blipFill rotWithShape="1">
          <a:blip r:embed="rId3">
            <a:alphaModFix/>
          </a:blip>
          <a:srcRect b="0" l="0" r="0" t="0"/>
          <a:stretch/>
        </p:blipFill>
        <p:spPr>
          <a:xfrm>
            <a:off x="1524000" y="1504950"/>
            <a:ext cx="6324600" cy="36267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User research and Usability Testing </a:t>
            </a:r>
            <a:endParaRPr/>
          </a:p>
        </p:txBody>
      </p:sp>
      <p:sp>
        <p:nvSpPr>
          <p:cNvPr id="403" name="Google Shape;403;p42"/>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Your thoughts vs user behavior</a:t>
            </a:r>
            <a:endParaRPr/>
          </a:p>
          <a:p>
            <a:pPr indent="-342900" lvl="0" marL="342900" rtl="0" algn="l">
              <a:spcBef>
                <a:spcPts val="640"/>
              </a:spcBef>
              <a:spcAft>
                <a:spcPts val="0"/>
              </a:spcAft>
              <a:buClr>
                <a:schemeClr val="dk1"/>
              </a:buClr>
              <a:buSzPts val="3200"/>
              <a:buChar char="•"/>
            </a:pPr>
            <a:r>
              <a:rPr lang="en-US"/>
              <a:t>Mobile version not too scaled down nor having little content to show</a:t>
            </a:r>
            <a:endParaRPr/>
          </a:p>
          <a:p>
            <a:pPr indent="-342900" lvl="0" marL="342900" rtl="0" algn="l">
              <a:spcBef>
                <a:spcPts val="640"/>
              </a:spcBef>
              <a:spcAft>
                <a:spcPts val="0"/>
              </a:spcAft>
              <a:buClr>
                <a:schemeClr val="dk1"/>
              </a:buClr>
              <a:buSzPts val="3200"/>
              <a:buChar char="•"/>
            </a:pPr>
            <a:r>
              <a:rPr lang="en-US"/>
              <a:t>Styling can sometimes make your page less accessible so test with users and gain feedback</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Usability</a:t>
            </a:r>
            <a:endParaRPr/>
          </a:p>
        </p:txBody>
      </p:sp>
      <p:sp>
        <p:nvSpPr>
          <p:cNvPr id="410" name="Google Shape;410;p4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Simplicity- </a:t>
            </a:r>
            <a:r>
              <a:rPr b="1" i="0" lang="en-US">
                <a:solidFill>
                  <a:srgbClr val="2B2B2B"/>
                </a:solidFill>
                <a:latin typeface="Merriweather"/>
                <a:ea typeface="Merriweather"/>
                <a:cs typeface="Merriweather"/>
                <a:sym typeface="Merriweather"/>
              </a:rPr>
              <a:t>Design with aesthetics and minimalism in mind</a:t>
            </a:r>
            <a:r>
              <a:rPr b="0" i="0" lang="en-US">
                <a:solidFill>
                  <a:srgbClr val="2B2B2B"/>
                </a:solidFill>
                <a:latin typeface="Merriweather"/>
                <a:ea typeface="Merriweather"/>
                <a:cs typeface="Merriweather"/>
                <a:sym typeface="Merriweather"/>
              </a:rPr>
              <a:t> – don’t clutter with unnecessary items.</a:t>
            </a:r>
            <a:endParaRPr/>
          </a:p>
          <a:p>
            <a:pPr indent="-342900" lvl="0" marL="342900" rtl="0" algn="l">
              <a:spcBef>
                <a:spcPts val="640"/>
              </a:spcBef>
              <a:spcAft>
                <a:spcPts val="0"/>
              </a:spcAft>
              <a:buClr>
                <a:srgbClr val="29383F"/>
              </a:buClr>
              <a:buSzPts val="3200"/>
              <a:buChar char="•"/>
            </a:pPr>
            <a:r>
              <a:rPr b="0" i="0" lang="en-US">
                <a:solidFill>
                  <a:srgbClr val="29383F"/>
                </a:solidFill>
                <a:latin typeface="Arial"/>
                <a:ea typeface="Arial"/>
                <a:cs typeface="Arial"/>
                <a:sym typeface="Arial"/>
              </a:rPr>
              <a:t>Usability first before design aesthetic</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416" name="Google Shape;416;p4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417" name="Google Shape;417;p44"/>
          <p:cNvPicPr preferRelativeResize="0"/>
          <p:nvPr/>
        </p:nvPicPr>
        <p:blipFill rotWithShape="1">
          <a:blip r:embed="rId3">
            <a:alphaModFix/>
          </a:blip>
          <a:srcRect b="0" l="0" r="0" t="0"/>
          <a:stretch/>
        </p:blipFill>
        <p:spPr>
          <a:xfrm>
            <a:off x="0" y="692446"/>
            <a:ext cx="9144000" cy="375860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F layout</a:t>
            </a:r>
            <a:endParaRPr/>
          </a:p>
        </p:txBody>
      </p:sp>
      <p:sp>
        <p:nvSpPr>
          <p:cNvPr id="423" name="Google Shape;423;p4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424" name="Google Shape;424;p45"/>
          <p:cNvPicPr preferRelativeResize="0"/>
          <p:nvPr/>
        </p:nvPicPr>
        <p:blipFill rotWithShape="1">
          <a:blip r:embed="rId3">
            <a:alphaModFix/>
          </a:blip>
          <a:srcRect b="0" l="0" r="0" t="0"/>
          <a:stretch/>
        </p:blipFill>
        <p:spPr>
          <a:xfrm>
            <a:off x="1065531" y="959412"/>
            <a:ext cx="7316469" cy="4184088"/>
          </a:xfrm>
          <a:prstGeom prst="rect">
            <a:avLst/>
          </a:prstGeom>
          <a:noFill/>
          <a:ln>
            <a:noFill/>
          </a:ln>
        </p:spPr>
      </p:pic>
      <p:cxnSp>
        <p:nvCxnSpPr>
          <p:cNvPr id="425" name="Google Shape;425;p45"/>
          <p:cNvCxnSpPr/>
          <p:nvPr/>
        </p:nvCxnSpPr>
        <p:spPr>
          <a:xfrm>
            <a:off x="2438400" y="1504950"/>
            <a:ext cx="0" cy="3429000"/>
          </a:xfrm>
          <a:prstGeom prst="straightConnector1">
            <a:avLst/>
          </a:prstGeom>
          <a:noFill/>
          <a:ln cap="flat" cmpd="sng" w="76200">
            <a:solidFill>
              <a:srgbClr val="4A7DBA"/>
            </a:solidFill>
            <a:prstDash val="solid"/>
            <a:round/>
            <a:headEnd len="sm" w="sm" type="none"/>
            <a:tailEnd len="sm" w="sm" type="none"/>
          </a:ln>
        </p:spPr>
      </p:cxnSp>
      <p:cxnSp>
        <p:nvCxnSpPr>
          <p:cNvPr id="426" name="Google Shape;426;p45"/>
          <p:cNvCxnSpPr/>
          <p:nvPr/>
        </p:nvCxnSpPr>
        <p:spPr>
          <a:xfrm>
            <a:off x="2438400" y="1504950"/>
            <a:ext cx="4876800" cy="0"/>
          </a:xfrm>
          <a:prstGeom prst="straightConnector1">
            <a:avLst/>
          </a:prstGeom>
          <a:noFill/>
          <a:ln cap="flat" cmpd="sng" w="76200">
            <a:solidFill>
              <a:srgbClr val="4A7DBA"/>
            </a:solidFill>
            <a:prstDash val="solid"/>
            <a:round/>
            <a:headEnd len="sm" w="sm" type="none"/>
            <a:tailEnd len="sm" w="sm" type="none"/>
          </a:ln>
        </p:spPr>
      </p:cxnSp>
      <p:cxnSp>
        <p:nvCxnSpPr>
          <p:cNvPr id="427" name="Google Shape;427;p45"/>
          <p:cNvCxnSpPr/>
          <p:nvPr/>
        </p:nvCxnSpPr>
        <p:spPr>
          <a:xfrm>
            <a:off x="2438400" y="2800350"/>
            <a:ext cx="4343400" cy="0"/>
          </a:xfrm>
          <a:prstGeom prst="straightConnector1">
            <a:avLst/>
          </a:prstGeom>
          <a:noFill/>
          <a:ln cap="flat" cmpd="sng" w="76200">
            <a:solidFill>
              <a:srgbClr val="4A7DBA"/>
            </a:solidFill>
            <a:prstDash val="solid"/>
            <a:round/>
            <a:headEnd len="sm" w="sm" type="none"/>
            <a:tailEnd len="sm" w="sm" type="none"/>
          </a:ln>
        </p:spPr>
      </p:cxnSp>
      <p:cxnSp>
        <p:nvCxnSpPr>
          <p:cNvPr id="428" name="Google Shape;428;p45"/>
          <p:cNvCxnSpPr/>
          <p:nvPr/>
        </p:nvCxnSpPr>
        <p:spPr>
          <a:xfrm>
            <a:off x="2438400" y="4248150"/>
            <a:ext cx="3352800" cy="0"/>
          </a:xfrm>
          <a:prstGeom prst="straightConnector1">
            <a:avLst/>
          </a:prstGeom>
          <a:noFill/>
          <a:ln cap="flat" cmpd="sng" w="76200">
            <a:solidFill>
              <a:srgbClr val="4A7DBA"/>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25"/>
                                        </p:tgtEl>
                                        <p:attrNameLst>
                                          <p:attrName>style.visibility</p:attrName>
                                        </p:attrNameLst>
                                      </p:cBhvr>
                                      <p:to>
                                        <p:strVal val="visible"/>
                                      </p:to>
                                    </p:set>
                                    <p:anim calcmode="lin" valueType="num">
                                      <p:cBhvr additive="base">
                                        <p:cTn dur="500"/>
                                        <p:tgtEl>
                                          <p:spTgt spid="42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6"/>
                                        </p:tgtEl>
                                        <p:attrNameLst>
                                          <p:attrName>style.visibility</p:attrName>
                                        </p:attrNameLst>
                                      </p:cBhvr>
                                      <p:to>
                                        <p:strVal val="visible"/>
                                      </p:to>
                                    </p:set>
                                    <p:anim calcmode="lin" valueType="num">
                                      <p:cBhvr additive="base">
                                        <p:cTn dur="500"/>
                                        <p:tgtEl>
                                          <p:spTgt spid="4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7"/>
                                        </p:tgtEl>
                                        <p:attrNameLst>
                                          <p:attrName>style.visibility</p:attrName>
                                        </p:attrNameLst>
                                      </p:cBhvr>
                                      <p:to>
                                        <p:strVal val="visible"/>
                                      </p:to>
                                    </p:set>
                                    <p:anim calcmode="lin" valueType="num">
                                      <p:cBhvr additive="base">
                                        <p:cTn dur="500"/>
                                        <p:tgtEl>
                                          <p:spTgt spid="4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28"/>
                                        </p:tgtEl>
                                        <p:attrNameLst>
                                          <p:attrName>style.visibility</p:attrName>
                                        </p:attrNameLst>
                                      </p:cBhvr>
                                      <p:to>
                                        <p:strVal val="visible"/>
                                      </p:to>
                                    </p:set>
                                    <p:anim calcmode="lin" valueType="num">
                                      <p:cBhvr additive="base">
                                        <p:cTn dur="500"/>
                                        <p:tgtEl>
                                          <p:spTgt spid="4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The Z layout</a:t>
            </a:r>
            <a:endParaRPr/>
          </a:p>
        </p:txBody>
      </p:sp>
      <p:pic>
        <p:nvPicPr>
          <p:cNvPr id="435" name="Google Shape;435;p46"/>
          <p:cNvPicPr preferRelativeResize="0"/>
          <p:nvPr>
            <p:ph idx="1" type="body"/>
          </p:nvPr>
        </p:nvPicPr>
        <p:blipFill rotWithShape="1">
          <a:blip r:embed="rId3">
            <a:alphaModFix/>
          </a:blip>
          <a:srcRect b="0" l="0" r="0" t="0"/>
          <a:stretch/>
        </p:blipFill>
        <p:spPr>
          <a:xfrm>
            <a:off x="1232782" y="1200150"/>
            <a:ext cx="6678435" cy="3394075"/>
          </a:xfrm>
          <a:prstGeom prst="rect">
            <a:avLst/>
          </a:prstGeom>
          <a:noFill/>
          <a:ln>
            <a:noFill/>
          </a:ln>
        </p:spPr>
      </p:pic>
      <p:cxnSp>
        <p:nvCxnSpPr>
          <p:cNvPr id="436" name="Google Shape;436;p46"/>
          <p:cNvCxnSpPr/>
          <p:nvPr/>
        </p:nvCxnSpPr>
        <p:spPr>
          <a:xfrm>
            <a:off x="1371600" y="1657350"/>
            <a:ext cx="4495800" cy="0"/>
          </a:xfrm>
          <a:prstGeom prst="straightConnector1">
            <a:avLst/>
          </a:prstGeom>
          <a:noFill/>
          <a:ln cap="flat" cmpd="sng" w="76200">
            <a:solidFill>
              <a:srgbClr val="BD4B48"/>
            </a:solidFill>
            <a:prstDash val="solid"/>
            <a:round/>
            <a:headEnd len="sm" w="sm" type="none"/>
            <a:tailEnd len="sm" w="sm" type="none"/>
          </a:ln>
        </p:spPr>
      </p:cxnSp>
      <p:cxnSp>
        <p:nvCxnSpPr>
          <p:cNvPr id="437" name="Google Shape;437;p46"/>
          <p:cNvCxnSpPr/>
          <p:nvPr/>
        </p:nvCxnSpPr>
        <p:spPr>
          <a:xfrm flipH="1">
            <a:off x="1371600" y="1657350"/>
            <a:ext cx="4495800" cy="2743200"/>
          </a:xfrm>
          <a:prstGeom prst="straightConnector1">
            <a:avLst/>
          </a:prstGeom>
          <a:noFill/>
          <a:ln cap="flat" cmpd="sng" w="76200">
            <a:solidFill>
              <a:srgbClr val="BD4B48"/>
            </a:solidFill>
            <a:prstDash val="solid"/>
            <a:round/>
            <a:headEnd len="sm" w="sm" type="none"/>
            <a:tailEnd len="sm" w="sm" type="none"/>
          </a:ln>
        </p:spPr>
      </p:cxnSp>
      <p:cxnSp>
        <p:nvCxnSpPr>
          <p:cNvPr id="438" name="Google Shape;438;p46"/>
          <p:cNvCxnSpPr/>
          <p:nvPr/>
        </p:nvCxnSpPr>
        <p:spPr>
          <a:xfrm>
            <a:off x="1447800" y="4400550"/>
            <a:ext cx="6248400" cy="0"/>
          </a:xfrm>
          <a:prstGeom prst="straightConnector1">
            <a:avLst/>
          </a:prstGeom>
          <a:noFill/>
          <a:ln cap="flat" cmpd="sng" w="76200">
            <a:solidFill>
              <a:srgbClr val="BD4B48"/>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500"/>
                                        <p:tgtEl>
                                          <p:spTgt spid="4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7"/>
                                        </p:tgtEl>
                                        <p:attrNameLst>
                                          <p:attrName>style.visibility</p:attrName>
                                        </p:attrNameLst>
                                      </p:cBhvr>
                                      <p:to>
                                        <p:strVal val="visible"/>
                                      </p:to>
                                    </p:set>
                                    <p:anim calcmode="lin" valueType="num">
                                      <p:cBhvr additive="base">
                                        <p:cTn dur="500"/>
                                        <p:tgtEl>
                                          <p:spTgt spid="4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500"/>
                                        <p:tgtEl>
                                          <p:spTgt spid="4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Consistency</a:t>
            </a:r>
            <a:endParaRPr/>
          </a:p>
        </p:txBody>
      </p:sp>
      <p:sp>
        <p:nvSpPr>
          <p:cNvPr id="445" name="Google Shape;445;p4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Use common elements. </a:t>
            </a:r>
            <a:endParaRPr/>
          </a:p>
          <a:p>
            <a:pPr indent="-342900" lvl="0" marL="342900" rtl="0" algn="l">
              <a:spcBef>
                <a:spcPts val="592"/>
              </a:spcBef>
              <a:spcAft>
                <a:spcPts val="0"/>
              </a:spcAft>
              <a:buClr>
                <a:schemeClr val="dk1"/>
              </a:buClr>
              <a:buSzPct val="100000"/>
              <a:buChar char="•"/>
            </a:pPr>
            <a:r>
              <a:rPr lang="en-US"/>
              <a:t>How would you feel driving a car a certain day whose break and accelerator is swapped positions?</a:t>
            </a:r>
            <a:endParaRPr/>
          </a:p>
          <a:p>
            <a:pPr indent="-342900" lvl="0" marL="342900" rtl="0" algn="l">
              <a:spcBef>
                <a:spcPts val="592"/>
              </a:spcBef>
              <a:spcAft>
                <a:spcPts val="0"/>
              </a:spcAft>
              <a:buClr>
                <a:schemeClr val="dk1"/>
              </a:buClr>
              <a:buSzPct val="100000"/>
              <a:buChar char="•"/>
            </a:pPr>
            <a:r>
              <a:rPr lang="en-US"/>
              <a:t>Keep a single way of doing everything in your app</a:t>
            </a:r>
            <a:endParaRPr/>
          </a:p>
          <a:p>
            <a:pPr indent="-342900" lvl="0" marL="342900" rtl="0" algn="l">
              <a:spcBef>
                <a:spcPts val="592"/>
              </a:spcBef>
              <a:spcAft>
                <a:spcPts val="0"/>
              </a:spcAft>
              <a:buClr>
                <a:srgbClr val="29383F"/>
              </a:buClr>
              <a:buSzPct val="100000"/>
              <a:buChar char="•"/>
            </a:pPr>
            <a:r>
              <a:rPr b="0" i="0" lang="en-US">
                <a:solidFill>
                  <a:srgbClr val="29383F"/>
                </a:solidFill>
                <a:latin typeface="Arial"/>
                <a:ea typeface="Arial"/>
                <a:cs typeface="Arial"/>
                <a:sym typeface="Arial"/>
              </a:rPr>
              <a:t>A consistent design is simpler for users</a:t>
            </a:r>
            <a:endParaRPr/>
          </a:p>
          <a:p>
            <a:pPr indent="-342900" lvl="0" marL="342900" rtl="0" algn="l">
              <a:spcBef>
                <a:spcPts val="592"/>
              </a:spcBef>
              <a:spcAft>
                <a:spcPts val="0"/>
              </a:spcAft>
              <a:buClr>
                <a:srgbClr val="29383F"/>
              </a:buClr>
              <a:buSzPct val="100000"/>
              <a:buChar char="•"/>
            </a:pPr>
            <a:r>
              <a:rPr lang="en-US">
                <a:solidFill>
                  <a:srgbClr val="29383F"/>
                </a:solidFill>
                <a:latin typeface="Arial"/>
                <a:ea typeface="Arial"/>
                <a:cs typeface="Arial"/>
                <a:sym typeface="Arial"/>
              </a:rPr>
              <a:t>Same CSS, same layout</a:t>
            </a:r>
            <a:endParaRPr b="0" i="0">
              <a:solidFill>
                <a:srgbClr val="29383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Consistency </a:t>
            </a:r>
            <a:endParaRPr/>
          </a:p>
        </p:txBody>
      </p:sp>
      <p:sp>
        <p:nvSpPr>
          <p:cNvPr id="452" name="Google Shape;452;p4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Keep your design consistent</a:t>
            </a:r>
            <a:endParaRPr/>
          </a:p>
          <a:p>
            <a:pPr indent="-342900" lvl="0" marL="342900" rtl="0" algn="l">
              <a:spcBef>
                <a:spcPts val="544"/>
              </a:spcBef>
              <a:spcAft>
                <a:spcPts val="0"/>
              </a:spcAft>
              <a:buClr>
                <a:schemeClr val="dk1"/>
              </a:buClr>
              <a:buSzPct val="100000"/>
              <a:buChar char="•"/>
            </a:pPr>
            <a:r>
              <a:rPr lang="en-US"/>
              <a:t>Nobody likes to relearn anything</a:t>
            </a:r>
            <a:endParaRPr/>
          </a:p>
          <a:p>
            <a:pPr indent="-342900" lvl="0" marL="342900" rtl="0" algn="l">
              <a:spcBef>
                <a:spcPts val="544"/>
              </a:spcBef>
              <a:spcAft>
                <a:spcPts val="0"/>
              </a:spcAft>
              <a:buClr>
                <a:schemeClr val="dk1"/>
              </a:buClr>
              <a:buSzPct val="100000"/>
              <a:buChar char="•"/>
            </a:pPr>
            <a:r>
              <a:rPr lang="en-US"/>
              <a:t>Makes users confident in using your app</a:t>
            </a:r>
            <a:endParaRPr/>
          </a:p>
          <a:p>
            <a:pPr indent="-342900" lvl="0" marL="342900" rtl="0" algn="l">
              <a:spcBef>
                <a:spcPts val="544"/>
              </a:spcBef>
              <a:spcAft>
                <a:spcPts val="0"/>
              </a:spcAft>
              <a:buClr>
                <a:schemeClr val="dk1"/>
              </a:buClr>
              <a:buSzPct val="100000"/>
              <a:buChar char="•"/>
            </a:pPr>
            <a:r>
              <a:rPr lang="en-US"/>
              <a:t>Be consistent with user expectations- least surprises!</a:t>
            </a:r>
            <a:endParaRPr/>
          </a:p>
          <a:p>
            <a:pPr indent="-342900" lvl="0" marL="342900" rtl="0" algn="l">
              <a:spcBef>
                <a:spcPts val="544"/>
              </a:spcBef>
              <a:spcAft>
                <a:spcPts val="0"/>
              </a:spcAft>
              <a:buClr>
                <a:srgbClr val="2B2B2B"/>
              </a:buClr>
              <a:buSzPct val="100000"/>
              <a:buChar char="•"/>
            </a:pPr>
            <a:r>
              <a:rPr lang="en-US">
                <a:solidFill>
                  <a:srgbClr val="2B2B2B"/>
                </a:solidFill>
                <a:latin typeface="Merriweather"/>
                <a:ea typeface="Merriweather"/>
                <a:cs typeface="Merriweather"/>
                <a:sym typeface="Merriweather"/>
              </a:rPr>
              <a:t>D</a:t>
            </a:r>
            <a:r>
              <a:rPr i="0" lang="en-US">
                <a:solidFill>
                  <a:srgbClr val="2B2B2B"/>
                </a:solidFill>
                <a:latin typeface="Merriweather"/>
                <a:ea typeface="Merriweather"/>
                <a:cs typeface="Merriweather"/>
                <a:sym typeface="Merriweather"/>
              </a:rPr>
              <a:t>on</a:t>
            </a:r>
            <a:r>
              <a:rPr b="0" i="0" lang="en-US">
                <a:solidFill>
                  <a:srgbClr val="2B2B2B"/>
                </a:solidFill>
                <a:latin typeface="Merriweather"/>
                <a:ea typeface="Merriweather"/>
                <a:cs typeface="Merriweather"/>
                <a:sym typeface="Merriweather"/>
              </a:rPr>
              <a:t>’t hinder users with nice-to-haves unnecessarily.</a:t>
            </a:r>
            <a:endParaRPr/>
          </a:p>
          <a:p>
            <a:pPr indent="-342900" lvl="0" marL="342900" rtl="0" algn="l">
              <a:spcBef>
                <a:spcPts val="544"/>
              </a:spcBef>
              <a:spcAft>
                <a:spcPts val="0"/>
              </a:spcAft>
              <a:buClr>
                <a:schemeClr val="dk1"/>
              </a:buClr>
              <a:buSzPct val="100000"/>
              <a:buChar char="•"/>
            </a:pPr>
            <a:r>
              <a:rPr lang="en-US"/>
              <a:t>Don’t reinvent user patterns</a:t>
            </a:r>
            <a:endParaRPr/>
          </a:p>
          <a:p>
            <a:pPr indent="-342900" lvl="0" marL="342900" rtl="0" algn="l">
              <a:spcBef>
                <a:spcPts val="544"/>
              </a:spcBef>
              <a:spcAft>
                <a:spcPts val="0"/>
              </a:spcAft>
              <a:buClr>
                <a:schemeClr val="dk1"/>
              </a:buClr>
              <a:buSzPct val="100000"/>
              <a:buChar char="•"/>
            </a:pPr>
            <a:r>
              <a:rPr lang="en-US"/>
              <a:t>Don’t reinvent terminology e.g. use checkout instead of billing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Dark patterns</a:t>
            </a:r>
            <a:endParaRPr/>
          </a:p>
        </p:txBody>
      </p:sp>
      <p:sp>
        <p:nvSpPr>
          <p:cNvPr id="459" name="Google Shape;459;p4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good, the bad and now </a:t>
            </a:r>
            <a:r>
              <a:rPr lang="en-US">
                <a:solidFill>
                  <a:srgbClr val="FF0000"/>
                </a:solidFill>
              </a:rPr>
              <a:t>the evil</a:t>
            </a:r>
            <a:r>
              <a:rPr lang="en-US"/>
              <a:t>.</a:t>
            </a:r>
            <a:endParaRPr/>
          </a:p>
          <a:p>
            <a:pPr indent="-342900" lvl="0" marL="342900" rtl="0" algn="l">
              <a:spcBef>
                <a:spcPts val="640"/>
              </a:spcBef>
              <a:spcAft>
                <a:spcPts val="0"/>
              </a:spcAft>
              <a:buClr>
                <a:schemeClr val="dk1"/>
              </a:buClr>
              <a:buSzPts val="3200"/>
              <a:buChar char="•"/>
            </a:pPr>
            <a:r>
              <a:rPr lang="en-US"/>
              <a:t>Beneficial for the company but not for the user</a:t>
            </a:r>
            <a:endParaRPr/>
          </a:p>
          <a:p>
            <a:pPr indent="-342900" lvl="0" marL="342900" rtl="0" algn="l">
              <a:spcBef>
                <a:spcPts val="640"/>
              </a:spcBef>
              <a:spcAft>
                <a:spcPts val="0"/>
              </a:spcAft>
              <a:buClr>
                <a:schemeClr val="dk1"/>
              </a:buClr>
              <a:buSzPts val="3200"/>
              <a:buChar char="•"/>
            </a:pPr>
            <a:r>
              <a:rPr lang="en-US"/>
              <a:t>You click something or go a webpage for an intention, but you get into something else, will you trust that site again?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Color theory</a:t>
            </a:r>
            <a:endParaRPr/>
          </a:p>
        </p:txBody>
      </p:sp>
      <p:sp>
        <p:nvSpPr>
          <p:cNvPr id="116" name="Google Shape;116;p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The art and science of creating the right color palette for your website</a:t>
            </a:r>
            <a:endParaRPr/>
          </a:p>
          <a:p>
            <a:pPr indent="-342900" lvl="0" marL="342900" rtl="0" algn="l">
              <a:spcBef>
                <a:spcPts val="640"/>
              </a:spcBef>
              <a:spcAft>
                <a:spcPts val="0"/>
              </a:spcAft>
              <a:buClr>
                <a:schemeClr val="dk1"/>
              </a:buClr>
              <a:buSzPts val="3200"/>
              <a:buChar char="•"/>
            </a:pPr>
            <a:r>
              <a:rPr lang="en-US"/>
              <a:t>Often designers will use scientific ways to combine colors</a:t>
            </a:r>
            <a:endParaRPr/>
          </a:p>
          <a:p>
            <a:pPr indent="-139700" lvl="0" marL="342900" rtl="0" algn="l">
              <a:spcBef>
                <a:spcPts val="640"/>
              </a:spcBef>
              <a:spcAft>
                <a:spcPts val="0"/>
              </a:spcAft>
              <a:buClr>
                <a:schemeClr val="dk1"/>
              </a:buClr>
              <a:buSzPts val="3200"/>
              <a:buNone/>
            </a:pPr>
            <a:r>
              <a:t/>
            </a:r>
            <a:endParaRPr/>
          </a:p>
        </p:txBody>
      </p:sp>
      <p:pic>
        <p:nvPicPr>
          <p:cNvPr id="117" name="Google Shape;117;p5"/>
          <p:cNvPicPr preferRelativeResize="0"/>
          <p:nvPr/>
        </p:nvPicPr>
        <p:blipFill rotWithShape="1">
          <a:blip r:embed="rId3">
            <a:alphaModFix/>
          </a:blip>
          <a:srcRect b="0" l="0" r="0" t="0"/>
          <a:stretch/>
        </p:blipFill>
        <p:spPr>
          <a:xfrm>
            <a:off x="4586056" y="3047874"/>
            <a:ext cx="3686689" cy="1790950"/>
          </a:xfrm>
          <a:prstGeom prst="rect">
            <a:avLst/>
          </a:prstGeom>
          <a:noFill/>
          <a:ln>
            <a:noFill/>
          </a:ln>
        </p:spPr>
      </p:pic>
      <p:pic>
        <p:nvPicPr>
          <p:cNvPr id="118" name="Google Shape;118;p5"/>
          <p:cNvPicPr preferRelativeResize="0"/>
          <p:nvPr/>
        </p:nvPicPr>
        <p:blipFill rotWithShape="1">
          <a:blip r:embed="rId4">
            <a:alphaModFix/>
          </a:blip>
          <a:srcRect b="0" l="0" r="0" t="0"/>
          <a:stretch/>
        </p:blipFill>
        <p:spPr>
          <a:xfrm>
            <a:off x="76200" y="3835603"/>
            <a:ext cx="4591691" cy="9812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466" name="Google Shape;466;p5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467" name="Google Shape;467;p50"/>
          <p:cNvPicPr preferRelativeResize="0"/>
          <p:nvPr/>
        </p:nvPicPr>
        <p:blipFill rotWithShape="1">
          <a:blip r:embed="rId3">
            <a:alphaModFix/>
          </a:blip>
          <a:srcRect b="0" l="0" r="0" t="0"/>
          <a:stretch/>
        </p:blipFill>
        <p:spPr>
          <a:xfrm>
            <a:off x="0" y="446872"/>
            <a:ext cx="9144000" cy="424975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Accessibility</a:t>
            </a:r>
            <a:endParaRPr/>
          </a:p>
        </p:txBody>
      </p:sp>
      <p:sp>
        <p:nvSpPr>
          <p:cNvPr id="474" name="Google Shape;474;p5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Build for inclusion of all audience including disabled- </a:t>
            </a:r>
            <a:endParaRPr/>
          </a:p>
          <a:p>
            <a:pPr indent="-285750" lvl="1" marL="742950" rtl="0" algn="l">
              <a:spcBef>
                <a:spcPts val="560"/>
              </a:spcBef>
              <a:spcAft>
                <a:spcPts val="0"/>
              </a:spcAft>
              <a:buClr>
                <a:srgbClr val="2B2B2B"/>
              </a:buClr>
              <a:buSzPts val="2800"/>
              <a:buChar char="–"/>
            </a:pPr>
            <a:r>
              <a:rPr b="0" i="0" lang="en-US">
                <a:solidFill>
                  <a:srgbClr val="2B2B2B"/>
                </a:solidFill>
                <a:latin typeface="Arial"/>
                <a:ea typeface="Arial"/>
                <a:cs typeface="Arial"/>
                <a:sym typeface="Arial"/>
              </a:rPr>
              <a:t>low vision, blindness, color blindness</a:t>
            </a:r>
            <a:endParaRPr/>
          </a:p>
          <a:p>
            <a:pPr indent="-285750" lvl="1" marL="742950" rtl="0" algn="l">
              <a:spcBef>
                <a:spcPts val="560"/>
              </a:spcBef>
              <a:spcAft>
                <a:spcPts val="0"/>
              </a:spcAft>
              <a:buClr>
                <a:srgbClr val="2B2B2B"/>
              </a:buClr>
              <a:buSzPts val="2800"/>
              <a:buChar char="–"/>
            </a:pPr>
            <a:r>
              <a:rPr b="0" i="0" lang="en-US">
                <a:solidFill>
                  <a:srgbClr val="2B2B2B"/>
                </a:solidFill>
                <a:latin typeface="Arial"/>
                <a:ea typeface="Arial"/>
                <a:cs typeface="Arial"/>
                <a:sym typeface="Arial"/>
              </a:rPr>
              <a:t>hearing impairments</a:t>
            </a:r>
            <a:endParaRPr/>
          </a:p>
          <a:p>
            <a:pPr indent="-285750" lvl="1" marL="742950" rtl="0" algn="l">
              <a:spcBef>
                <a:spcPts val="560"/>
              </a:spcBef>
              <a:spcAft>
                <a:spcPts val="0"/>
              </a:spcAft>
              <a:buClr>
                <a:srgbClr val="2B2B2B"/>
              </a:buClr>
              <a:buSzPts val="2800"/>
              <a:buChar char="–"/>
            </a:pPr>
            <a:r>
              <a:rPr b="0" i="0" lang="en-US">
                <a:solidFill>
                  <a:srgbClr val="2B2B2B"/>
                </a:solidFill>
                <a:latin typeface="Arial"/>
                <a:ea typeface="Arial"/>
                <a:cs typeface="Arial"/>
                <a:sym typeface="Arial"/>
              </a:rPr>
              <a:t>cognitive impairments</a:t>
            </a:r>
            <a:endParaRPr/>
          </a:p>
          <a:p>
            <a:pPr indent="-285750" lvl="1" marL="742950" rtl="0" algn="l">
              <a:spcBef>
                <a:spcPts val="560"/>
              </a:spcBef>
              <a:spcAft>
                <a:spcPts val="0"/>
              </a:spcAft>
              <a:buClr>
                <a:srgbClr val="2B2B2B"/>
              </a:buClr>
              <a:buSzPts val="2800"/>
              <a:buChar char="–"/>
            </a:pPr>
            <a:r>
              <a:rPr b="0" i="0" lang="en-US">
                <a:solidFill>
                  <a:srgbClr val="2B2B2B"/>
                </a:solidFill>
                <a:latin typeface="Arial"/>
                <a:ea typeface="Arial"/>
                <a:cs typeface="Arial"/>
                <a:sym typeface="Arial"/>
              </a:rPr>
              <a:t>motor impairments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Visual disabilities</a:t>
            </a:r>
            <a:endParaRPr/>
          </a:p>
        </p:txBody>
      </p:sp>
      <p:sp>
        <p:nvSpPr>
          <p:cNvPr id="481" name="Google Shape;481;p52"/>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rgbClr val="2B2B2B"/>
              </a:buClr>
              <a:buSzPct val="100000"/>
              <a:buChar char="•"/>
            </a:pPr>
            <a:r>
              <a:rPr b="0" i="0" lang="en-US">
                <a:solidFill>
                  <a:srgbClr val="2B2B2B"/>
                </a:solidFill>
                <a:latin typeface="Arial"/>
                <a:ea typeface="Arial"/>
                <a:cs typeface="Arial"/>
                <a:sym typeface="Arial"/>
              </a:rPr>
              <a:t>Anytime you want color to convey information in the interface, you should use other cues to convey the information to those who cannot see the colors.</a:t>
            </a:r>
            <a:endParaRPr/>
          </a:p>
          <a:p>
            <a:pPr indent="-342900" lvl="0" marL="342900" rtl="0" algn="l">
              <a:spcBef>
                <a:spcPts val="544"/>
              </a:spcBef>
              <a:spcAft>
                <a:spcPts val="0"/>
              </a:spcAft>
              <a:buClr>
                <a:schemeClr val="dk1"/>
              </a:buClr>
              <a:buSzPct val="100000"/>
              <a:buChar char="•"/>
            </a:pPr>
            <a:r>
              <a:rPr lang="en-US"/>
              <a:t>Perceivable- Always provide text alternatives to your images.</a:t>
            </a:r>
            <a:endParaRPr/>
          </a:p>
          <a:p>
            <a:pPr indent="-342900" lvl="0" marL="342900" rtl="0" algn="l">
              <a:spcBef>
                <a:spcPts val="544"/>
              </a:spcBef>
              <a:spcAft>
                <a:spcPts val="0"/>
              </a:spcAft>
              <a:buClr>
                <a:schemeClr val="dk1"/>
              </a:buClr>
              <a:buSzPct val="100000"/>
              <a:buChar char="•"/>
            </a:pPr>
            <a:r>
              <a:rPr lang="en-US"/>
              <a:t>Add content to your webpage via html, not via images etc for better accessibility</a:t>
            </a:r>
            <a:endParaRPr/>
          </a:p>
          <a:p>
            <a:pPr indent="-342900" lvl="0" marL="342900" rtl="0" algn="l">
              <a:spcBef>
                <a:spcPts val="544"/>
              </a:spcBef>
              <a:spcAft>
                <a:spcPts val="0"/>
              </a:spcAft>
              <a:buClr>
                <a:schemeClr val="dk1"/>
              </a:buClr>
              <a:buSzPct val="100000"/>
              <a:buChar char="•"/>
            </a:pPr>
            <a:r>
              <a:rPr lang="en-US"/>
              <a:t>Use good color contrast for easy viewing</a:t>
            </a:r>
            <a:endParaRPr/>
          </a:p>
          <a:p>
            <a:pPr indent="-342900" lvl="0" marL="342900" rtl="0" algn="l">
              <a:spcBef>
                <a:spcPts val="544"/>
              </a:spcBef>
              <a:spcAft>
                <a:spcPts val="0"/>
              </a:spcAft>
              <a:buClr>
                <a:schemeClr val="dk1"/>
              </a:buClr>
              <a:buSzPct val="100000"/>
              <a:buChar char="•"/>
            </a:pPr>
            <a:r>
              <a:rPr lang="en-US"/>
              <a:t>Continuously flashing on screen causes trouble</a:t>
            </a:r>
            <a:endParaRPr/>
          </a:p>
          <a:p>
            <a:pPr indent="-170180" lvl="0" marL="342900" rtl="0" algn="l">
              <a:spcBef>
                <a:spcPts val="544"/>
              </a:spcBef>
              <a:spcAft>
                <a:spcPts val="0"/>
              </a:spcAft>
              <a:buClr>
                <a:schemeClr val="dk1"/>
              </a:buClr>
              <a:buSzPct val="100000"/>
              <a:buNone/>
            </a:pPr>
            <a:r>
              <a:t/>
            </a:r>
            <a:endParaRPr/>
          </a:p>
          <a:p>
            <a:pPr indent="-170180" lvl="0" marL="342900" rtl="0" algn="l">
              <a:spcBef>
                <a:spcPts val="544"/>
              </a:spcBef>
              <a:spcAft>
                <a:spcPts val="0"/>
              </a:spcAft>
              <a:buClr>
                <a:schemeClr val="dk1"/>
              </a:buClr>
              <a:buSzPct val="100000"/>
              <a:buNone/>
            </a:pPr>
            <a:r>
              <a:t/>
            </a:r>
            <a:endParaRPr/>
          </a:p>
          <a:p>
            <a:pPr indent="-170180" lvl="0" marL="342900" rtl="0" algn="l">
              <a:spcBef>
                <a:spcPts val="544"/>
              </a:spcBef>
              <a:spcAft>
                <a:spcPts val="0"/>
              </a:spcAft>
              <a:buClr>
                <a:schemeClr val="dk1"/>
              </a:buClr>
              <a:buSzPct val="100000"/>
              <a:buNone/>
            </a:pPr>
            <a:r>
              <a:t/>
            </a:r>
            <a:endParaRPr/>
          </a:p>
          <a:p>
            <a:pPr indent="-170180" lvl="0" marL="342900" rtl="0" algn="l">
              <a:spcBef>
                <a:spcPts val="544"/>
              </a:spcBef>
              <a:spcAft>
                <a:spcPts val="0"/>
              </a:spcAft>
              <a:buClr>
                <a:schemeClr val="dk1"/>
              </a:buClr>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Hearing Disabilities</a:t>
            </a:r>
            <a:endParaRPr/>
          </a:p>
        </p:txBody>
      </p:sp>
      <p:sp>
        <p:nvSpPr>
          <p:cNvPr id="487" name="Google Shape;487;p5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Are you using music or listening modules for giving information in your website?</a:t>
            </a:r>
            <a:endParaRPr/>
          </a:p>
          <a:p>
            <a:pPr indent="-342900" lvl="0" marL="342900" rtl="0" algn="l">
              <a:spcBef>
                <a:spcPts val="640"/>
              </a:spcBef>
              <a:spcAft>
                <a:spcPts val="0"/>
              </a:spcAft>
              <a:buClr>
                <a:schemeClr val="dk1"/>
              </a:buClr>
              <a:buSzPts val="3200"/>
              <a:buChar char="•"/>
            </a:pPr>
            <a:r>
              <a:rPr lang="en-US"/>
              <a:t>Do your videos include captioning?</a:t>
            </a:r>
            <a:endParaRPr/>
          </a:p>
          <a:p>
            <a:pPr indent="-342900" lvl="0" marL="342900" rtl="0" algn="l">
              <a:spcBef>
                <a:spcPts val="640"/>
              </a:spcBef>
              <a:spcAft>
                <a:spcPts val="0"/>
              </a:spcAft>
              <a:buClr>
                <a:schemeClr val="dk1"/>
              </a:buClr>
              <a:buSzPts val="3200"/>
              <a:buChar char="•"/>
            </a:pPr>
            <a:r>
              <a:rPr lang="en-US"/>
              <a:t>Provide captions and transcripts for video and audio.</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Motor disabilities</a:t>
            </a:r>
            <a:endParaRPr/>
          </a:p>
        </p:txBody>
      </p:sp>
      <p:sp>
        <p:nvSpPr>
          <p:cNvPr id="493" name="Google Shape;493;p5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Slow response time</a:t>
            </a:r>
            <a:endParaRPr/>
          </a:p>
          <a:p>
            <a:pPr indent="-342900" lvl="0" marL="342900" rtl="0" algn="l">
              <a:spcBef>
                <a:spcPts val="640"/>
              </a:spcBef>
              <a:spcAft>
                <a:spcPts val="0"/>
              </a:spcAft>
              <a:buClr>
                <a:schemeClr val="dk1"/>
              </a:buClr>
              <a:buSzPts val="3200"/>
              <a:buChar char="•"/>
            </a:pPr>
            <a:r>
              <a:rPr lang="en-US"/>
              <a:t>Do you require a steady hand?</a:t>
            </a:r>
            <a:endParaRPr/>
          </a:p>
          <a:p>
            <a:pPr indent="-342900" lvl="0" marL="342900" rtl="0" algn="l">
              <a:spcBef>
                <a:spcPts val="640"/>
              </a:spcBef>
              <a:spcAft>
                <a:spcPts val="0"/>
              </a:spcAft>
              <a:buClr>
                <a:schemeClr val="dk1"/>
              </a:buClr>
              <a:buSzPts val="3200"/>
              <a:buChar char="•"/>
            </a:pPr>
            <a:r>
              <a:rPr lang="en-US"/>
              <a:t>Operable- Make sure everything is accessible with a keyboard as well not only mouse actions</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Cognitive disabilities</a:t>
            </a:r>
            <a:endParaRPr/>
          </a:p>
        </p:txBody>
      </p:sp>
      <p:sp>
        <p:nvSpPr>
          <p:cNvPr id="499" name="Google Shape;499;p5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Understandable- </a:t>
            </a:r>
            <a:endParaRPr/>
          </a:p>
          <a:p>
            <a:pPr indent="-285750" lvl="1" marL="742950" rtl="0" algn="l">
              <a:spcBef>
                <a:spcPts val="560"/>
              </a:spcBef>
              <a:spcAft>
                <a:spcPts val="0"/>
              </a:spcAft>
              <a:buClr>
                <a:schemeClr val="dk1"/>
              </a:buClr>
              <a:buSzPts val="2800"/>
              <a:buChar char="–"/>
            </a:pPr>
            <a:r>
              <a:rPr lang="en-US"/>
              <a:t>Help user navigate to your page and give location of where they are</a:t>
            </a:r>
            <a:endParaRPr/>
          </a:p>
          <a:p>
            <a:pPr indent="-285750" lvl="1" marL="742950" rtl="0" algn="l">
              <a:spcBef>
                <a:spcPts val="560"/>
              </a:spcBef>
              <a:spcAft>
                <a:spcPts val="0"/>
              </a:spcAft>
              <a:buClr>
                <a:schemeClr val="dk1"/>
              </a:buClr>
              <a:buSzPts val="2800"/>
              <a:buChar char="–"/>
            </a:pPr>
            <a:r>
              <a:rPr lang="en-US"/>
              <a:t>Use easy language</a:t>
            </a:r>
            <a:endParaRPr/>
          </a:p>
          <a:p>
            <a:pPr indent="-285750" lvl="1" marL="742950" rtl="0" algn="l">
              <a:spcBef>
                <a:spcPts val="560"/>
              </a:spcBef>
              <a:spcAft>
                <a:spcPts val="0"/>
              </a:spcAft>
              <a:buClr>
                <a:schemeClr val="dk1"/>
              </a:buClr>
              <a:buSzPts val="2800"/>
              <a:buChar char="–"/>
            </a:pPr>
            <a:r>
              <a:rPr lang="en-US"/>
              <a:t>Information structure should be discernable</a:t>
            </a:r>
            <a:endParaRPr/>
          </a:p>
          <a:p>
            <a:pPr indent="-285750" lvl="1" marL="742950" rtl="0" algn="l">
              <a:spcBef>
                <a:spcPts val="560"/>
              </a:spcBef>
              <a:spcAft>
                <a:spcPts val="0"/>
              </a:spcAft>
              <a:buClr>
                <a:schemeClr val="dk1"/>
              </a:buClr>
              <a:buSzPts val="2800"/>
              <a:buChar char="–"/>
            </a:pPr>
            <a:r>
              <a:rPr lang="en-US"/>
              <a:t>Make pages operate in predictable ways</a:t>
            </a:r>
            <a:endParaRPr/>
          </a:p>
          <a:p>
            <a:pPr indent="-285750" lvl="1" marL="742950" rtl="0" algn="l">
              <a:spcBef>
                <a:spcPts val="560"/>
              </a:spcBef>
              <a:spcAft>
                <a:spcPts val="0"/>
              </a:spcAft>
              <a:buClr>
                <a:schemeClr val="dk1"/>
              </a:buClr>
              <a:buSzPts val="2800"/>
              <a:buChar char="–"/>
            </a:pPr>
            <a:r>
              <a:rPr lang="en-US"/>
              <a:t>Help users avoid and correct mistakes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Robust and accessible</a:t>
            </a:r>
            <a:endParaRPr/>
          </a:p>
        </p:txBody>
      </p:sp>
      <p:sp>
        <p:nvSpPr>
          <p:cNvPr id="506" name="Google Shape;506;p5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Syntax errors even though not visually hampering, may break use of assistive technology and accessibility tools</a:t>
            </a:r>
            <a:endParaRPr/>
          </a:p>
          <a:p>
            <a:pPr indent="-342900" lvl="0" marL="342900" rtl="0" algn="l">
              <a:spcBef>
                <a:spcPts val="592"/>
              </a:spcBef>
              <a:spcAft>
                <a:spcPts val="0"/>
              </a:spcAft>
              <a:buClr>
                <a:schemeClr val="dk1"/>
              </a:buClr>
              <a:buSzPct val="100000"/>
              <a:buChar char="•"/>
            </a:pPr>
            <a:r>
              <a:rPr lang="en-US"/>
              <a:t>Cool styles should not make your page less accessible</a:t>
            </a:r>
            <a:endParaRPr/>
          </a:p>
          <a:p>
            <a:pPr indent="-342900" lvl="0" marL="342900" rtl="0" algn="l">
              <a:spcBef>
                <a:spcPts val="592"/>
              </a:spcBef>
              <a:spcAft>
                <a:spcPts val="0"/>
              </a:spcAft>
              <a:buClr>
                <a:schemeClr val="dk1"/>
              </a:buClr>
              <a:buSzPct val="100000"/>
              <a:buChar char="•"/>
            </a:pPr>
            <a:r>
              <a:rPr lang="en-US"/>
              <a:t>Use correct semantic markups. </a:t>
            </a:r>
            <a:endParaRPr/>
          </a:p>
          <a:p>
            <a:pPr indent="-342900" lvl="0" marL="342900" rtl="0" algn="l">
              <a:spcBef>
                <a:spcPts val="592"/>
              </a:spcBef>
              <a:spcAft>
                <a:spcPts val="0"/>
              </a:spcAft>
              <a:buClr>
                <a:schemeClr val="dk1"/>
              </a:buClr>
              <a:buSzPct val="100000"/>
              <a:buChar char="•"/>
            </a:pPr>
            <a:r>
              <a:rPr lang="en-US"/>
              <a:t>Refactor your HTML and make necessary CSS changes</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lang="en-US" sz="3200"/>
              <a:t>ARIA (Accessible Rich Internet Applications)</a:t>
            </a:r>
            <a:endParaRPr/>
          </a:p>
        </p:txBody>
      </p:sp>
      <p:sp>
        <p:nvSpPr>
          <p:cNvPr id="513" name="Google Shape;513;p5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What is assistive technology?</a:t>
            </a:r>
            <a:endParaRPr/>
          </a:p>
          <a:p>
            <a:pPr indent="-342900" lvl="0" marL="342900" rtl="0" algn="l">
              <a:spcBef>
                <a:spcPts val="640"/>
              </a:spcBef>
              <a:spcAft>
                <a:spcPts val="0"/>
              </a:spcAft>
              <a:buClr>
                <a:schemeClr val="dk1"/>
              </a:buClr>
              <a:buSzPts val="3200"/>
              <a:buChar char="•"/>
            </a:pPr>
            <a:r>
              <a:rPr lang="en-US"/>
              <a:t>What is affordance?</a:t>
            </a:r>
            <a:endParaRPr/>
          </a:p>
          <a:p>
            <a:pPr indent="-342900" lvl="0" marL="342900" rtl="0" algn="l">
              <a:spcBef>
                <a:spcPts val="640"/>
              </a:spcBef>
              <a:spcAft>
                <a:spcPts val="0"/>
              </a:spcAft>
              <a:buClr>
                <a:schemeClr val="dk1"/>
              </a:buClr>
              <a:buSzPts val="3200"/>
              <a:buChar char="•"/>
            </a:pPr>
            <a:r>
              <a:rPr lang="en-US"/>
              <a:t>What is a screen reader?</a:t>
            </a:r>
            <a:endParaRPr/>
          </a:p>
          <a:p>
            <a:pPr indent="-342900" lvl="0" marL="342900" rtl="0" algn="l">
              <a:spcBef>
                <a:spcPts val="640"/>
              </a:spcBef>
              <a:spcAft>
                <a:spcPts val="0"/>
              </a:spcAft>
              <a:buClr>
                <a:schemeClr val="dk1"/>
              </a:buClr>
              <a:buSzPts val="3200"/>
              <a:buChar char="•"/>
            </a:pPr>
            <a:r>
              <a:rPr lang="en-US"/>
              <a:t>What is ARIA?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ARIA</a:t>
            </a:r>
            <a:endParaRPr/>
          </a:p>
        </p:txBody>
      </p:sp>
      <p:sp>
        <p:nvSpPr>
          <p:cNvPr id="520" name="Google Shape;520;p5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All html elements have</a:t>
            </a:r>
            <a:endParaRPr/>
          </a:p>
          <a:p>
            <a:pPr indent="-285750" lvl="1" marL="742950" rtl="0" algn="l">
              <a:spcBef>
                <a:spcPts val="434"/>
              </a:spcBef>
              <a:spcAft>
                <a:spcPts val="0"/>
              </a:spcAft>
              <a:buClr>
                <a:schemeClr val="dk1"/>
              </a:buClr>
              <a:buSzPct val="100000"/>
              <a:buChar char="–"/>
            </a:pPr>
            <a:r>
              <a:rPr lang="en-US"/>
              <a:t>Roles</a:t>
            </a:r>
            <a:endParaRPr/>
          </a:p>
          <a:p>
            <a:pPr indent="-285750" lvl="1" marL="742950" rtl="0" algn="l">
              <a:spcBef>
                <a:spcPts val="434"/>
              </a:spcBef>
              <a:spcAft>
                <a:spcPts val="0"/>
              </a:spcAft>
              <a:buClr>
                <a:schemeClr val="dk1"/>
              </a:buClr>
              <a:buSzPct val="100000"/>
              <a:buChar char="–"/>
            </a:pPr>
            <a:r>
              <a:rPr lang="en-US"/>
              <a:t>Properties</a:t>
            </a:r>
            <a:endParaRPr/>
          </a:p>
          <a:p>
            <a:pPr indent="-285750" lvl="1" marL="742950" rtl="0" algn="l">
              <a:spcBef>
                <a:spcPts val="434"/>
              </a:spcBef>
              <a:spcAft>
                <a:spcPts val="0"/>
              </a:spcAft>
              <a:buClr>
                <a:schemeClr val="dk1"/>
              </a:buClr>
              <a:buSzPct val="100000"/>
              <a:buChar char="–"/>
            </a:pPr>
            <a:r>
              <a:rPr lang="en-US"/>
              <a:t>States</a:t>
            </a:r>
            <a:endParaRPr/>
          </a:p>
          <a:p>
            <a:pPr indent="-342900" lvl="0" marL="342900" rtl="0" algn="l">
              <a:spcBef>
                <a:spcPts val="496"/>
              </a:spcBef>
              <a:spcAft>
                <a:spcPts val="0"/>
              </a:spcAft>
              <a:buClr>
                <a:srgbClr val="202124"/>
              </a:buClr>
              <a:buSzPct val="100000"/>
              <a:buChar char="•"/>
            </a:pPr>
            <a:r>
              <a:rPr b="0" i="0" lang="en-US">
                <a:solidFill>
                  <a:srgbClr val="202124"/>
                </a:solidFill>
                <a:latin typeface="Roboto"/>
                <a:ea typeface="Roboto"/>
                <a:cs typeface="Roboto"/>
                <a:sym typeface="Roboto"/>
              </a:rPr>
              <a:t>One of the core aspects of the ARIA system is its collection of </a:t>
            </a:r>
            <a:r>
              <a:rPr b="0" i="1" lang="en-US">
                <a:solidFill>
                  <a:srgbClr val="202124"/>
                </a:solidFill>
                <a:latin typeface="Roboto"/>
                <a:ea typeface="Roboto"/>
                <a:cs typeface="Roboto"/>
                <a:sym typeface="Roboto"/>
              </a:rPr>
              <a:t>roles</a:t>
            </a:r>
            <a:r>
              <a:rPr b="0" i="0" lang="en-US">
                <a:solidFill>
                  <a:srgbClr val="202124"/>
                </a:solidFill>
                <a:latin typeface="Roboto"/>
                <a:ea typeface="Roboto"/>
                <a:cs typeface="Roboto"/>
                <a:sym typeface="Roboto"/>
              </a:rPr>
              <a:t>. </a:t>
            </a:r>
            <a:endParaRPr/>
          </a:p>
          <a:p>
            <a:pPr indent="-342900" lvl="0" marL="342900" rtl="0" algn="l">
              <a:spcBef>
                <a:spcPts val="496"/>
              </a:spcBef>
              <a:spcAft>
                <a:spcPts val="0"/>
              </a:spcAft>
              <a:buClr>
                <a:schemeClr val="dk1"/>
              </a:buClr>
              <a:buSzPct val="100000"/>
              <a:buChar char="•"/>
            </a:pPr>
            <a:r>
              <a:rPr lang="en-US"/>
              <a:t>ARIA Labels and Descriptions- aria-labelledby, aria-describedby</a:t>
            </a:r>
            <a:endParaRPr/>
          </a:p>
          <a:p>
            <a:pPr indent="-342900" lvl="0" marL="342900" rtl="0" algn="l">
              <a:spcBef>
                <a:spcPts val="496"/>
              </a:spcBef>
              <a:spcAft>
                <a:spcPts val="0"/>
              </a:spcAft>
              <a:buClr>
                <a:srgbClr val="202124"/>
              </a:buClr>
              <a:buSzPct val="100000"/>
              <a:buChar char="•"/>
            </a:pPr>
            <a:r>
              <a:rPr lang="en-US">
                <a:solidFill>
                  <a:srgbClr val="202124"/>
                </a:solidFill>
                <a:latin typeface="Roboto"/>
                <a:ea typeface="Roboto"/>
                <a:cs typeface="Roboto"/>
                <a:sym typeface="Roboto"/>
              </a:rPr>
              <a:t>Role, name, value, state is imp for screen readers!</a:t>
            </a:r>
            <a:endParaRPr/>
          </a:p>
          <a:p>
            <a:pPr indent="-185420" lvl="0" marL="342900" rtl="0" algn="l">
              <a:spcBef>
                <a:spcPts val="496"/>
              </a:spcBef>
              <a:spcAft>
                <a:spcPts val="0"/>
              </a:spcAft>
              <a:buClr>
                <a:schemeClr val="dk1"/>
              </a:buClr>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9"/>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ARIA</a:t>
            </a:r>
            <a:endParaRPr/>
          </a:p>
        </p:txBody>
      </p:sp>
      <p:sp>
        <p:nvSpPr>
          <p:cNvPr id="527" name="Google Shape;527;p59"/>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202124"/>
              </a:buClr>
              <a:buSzPts val="3200"/>
              <a:buChar char="•"/>
            </a:pPr>
            <a:r>
              <a:rPr b="0" i="0" lang="en-US">
                <a:solidFill>
                  <a:srgbClr val="202124"/>
                </a:solidFill>
                <a:latin typeface="Roboto"/>
                <a:ea typeface="Roboto"/>
                <a:cs typeface="Roboto"/>
                <a:sym typeface="Roboto"/>
              </a:rPr>
              <a:t>ARIA can add extra label and description text that is only exposed to assistive technology APIs.</a:t>
            </a:r>
            <a:endParaRPr b="0" i="0" sz="3200" u="none" cap="none" strike="noStrike">
              <a:solidFill>
                <a:srgbClr val="0D904F"/>
              </a:solidFill>
              <a:latin typeface="Roboto Mono"/>
              <a:ea typeface="Roboto Mono"/>
              <a:cs typeface="Roboto Mono"/>
              <a:sym typeface="Roboto Mono"/>
            </a:endParaRPr>
          </a:p>
          <a:p>
            <a:pPr indent="-342900" lvl="0" marL="342900" rtl="0" algn="l">
              <a:spcBef>
                <a:spcPts val="640"/>
              </a:spcBef>
              <a:spcAft>
                <a:spcPts val="0"/>
              </a:spcAft>
              <a:buClr>
                <a:srgbClr val="202124"/>
              </a:buClr>
              <a:buSzPts val="3200"/>
              <a:buChar char="•"/>
            </a:pPr>
            <a:r>
              <a:rPr lang="en-US">
                <a:solidFill>
                  <a:srgbClr val="202124"/>
                </a:solidFill>
                <a:latin typeface="Roboto"/>
                <a:ea typeface="Roboto"/>
                <a:cs typeface="Roboto"/>
                <a:sym typeface="Roboto"/>
              </a:rPr>
              <a:t>E</a:t>
            </a:r>
            <a:r>
              <a:rPr b="0" i="0" lang="en-US">
                <a:solidFill>
                  <a:srgbClr val="202124"/>
                </a:solidFill>
                <a:latin typeface="Roboto"/>
                <a:ea typeface="Roboto"/>
                <a:cs typeface="Roboto"/>
                <a:sym typeface="Roboto"/>
              </a:rPr>
              <a:t>xpress semantic relationships between elements.</a:t>
            </a:r>
            <a:endParaRPr/>
          </a:p>
          <a:p>
            <a:pPr indent="-342900" lvl="0" marL="342900" rtl="0" algn="l">
              <a:spcBef>
                <a:spcPts val="640"/>
              </a:spcBef>
              <a:spcAft>
                <a:spcPts val="0"/>
              </a:spcAft>
              <a:buClr>
                <a:srgbClr val="202124"/>
              </a:buClr>
              <a:buSzPts val="3200"/>
              <a:buChar char="•"/>
            </a:pPr>
            <a:r>
              <a:rPr lang="en-US">
                <a:solidFill>
                  <a:srgbClr val="202124"/>
                </a:solidFill>
                <a:latin typeface="Roboto"/>
                <a:ea typeface="Roboto"/>
                <a:cs typeface="Roboto"/>
                <a:sym typeface="Roboto"/>
              </a:rPr>
              <a:t>DOM as accessibility nodes</a:t>
            </a:r>
            <a:endParaRPr/>
          </a:p>
        </p:txBody>
      </p:sp>
      <p:sp>
        <p:nvSpPr>
          <p:cNvPr id="528" name="Google Shape;528;p59"/>
          <p:cNvSpPr/>
          <p:nvPr/>
        </p:nvSpPr>
        <p:spPr>
          <a:xfrm>
            <a:off x="0" y="182433"/>
            <a:ext cx="17634" cy="92333"/>
          </a:xfrm>
          <a:prstGeom prst="rect">
            <a:avLst/>
          </a:prstGeom>
          <a:solidFill>
            <a:srgbClr val="F1F3F4"/>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600"/>
              <a:buFont typeface="Calibri"/>
              <a:buNone/>
            </a:pPr>
            <a:r>
              <a:rPr b="0" i="0" lang="en-US" sz="6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sp>
        <p:nvSpPr>
          <p:cNvPr id="529" name="Google Shape;529;p59"/>
          <p:cNvSpPr/>
          <p:nvPr/>
        </p:nvSpPr>
        <p:spPr>
          <a:xfrm>
            <a:off x="0" y="90100"/>
            <a:ext cx="65" cy="276999"/>
          </a:xfrm>
          <a:prstGeom prst="rect">
            <a:avLst/>
          </a:prstGeom>
          <a:solidFill>
            <a:srgbClr val="F1F3F4"/>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530" name="Google Shape;530;p59"/>
          <p:cNvPicPr preferRelativeResize="0"/>
          <p:nvPr/>
        </p:nvPicPr>
        <p:blipFill rotWithShape="1">
          <a:blip r:embed="rId3">
            <a:alphaModFix/>
          </a:blip>
          <a:srcRect b="0" l="0" r="0" t="0"/>
          <a:stretch/>
        </p:blipFill>
        <p:spPr>
          <a:xfrm>
            <a:off x="6324600" y="3257550"/>
            <a:ext cx="2686425" cy="1781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24" name="Google Shape;124;p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25" name="Google Shape;125;p6"/>
          <p:cNvPicPr preferRelativeResize="0"/>
          <p:nvPr/>
        </p:nvPicPr>
        <p:blipFill rotWithShape="1">
          <a:blip r:embed="rId3">
            <a:alphaModFix/>
          </a:blip>
          <a:srcRect b="0" l="0" r="0" t="0"/>
          <a:stretch/>
        </p:blipFill>
        <p:spPr>
          <a:xfrm>
            <a:off x="0" y="387242"/>
            <a:ext cx="9144000" cy="436901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Using keyboard with ARIA</a:t>
            </a:r>
            <a:endParaRPr/>
          </a:p>
        </p:txBody>
      </p:sp>
      <p:sp>
        <p:nvSpPr>
          <p:cNvPr id="537" name="Google Shape;537;p6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rgbClr val="202124"/>
              </a:buClr>
              <a:buSzPts val="3200"/>
              <a:buChar char="•"/>
            </a:pPr>
            <a:r>
              <a:rPr b="0" i="0" lang="en-US">
                <a:solidFill>
                  <a:srgbClr val="202124"/>
                </a:solidFill>
                <a:latin typeface="Roboto"/>
                <a:ea typeface="Roboto"/>
                <a:cs typeface="Roboto"/>
                <a:sym typeface="Roboto"/>
              </a:rPr>
              <a:t>Be careful when changing the visual position of elements on screen using CSS e.g. float.</a:t>
            </a:r>
            <a:endParaRPr/>
          </a:p>
          <a:p>
            <a:pPr indent="-342900" lvl="0" marL="342900" rtl="0" algn="l">
              <a:spcBef>
                <a:spcPts val="640"/>
              </a:spcBef>
              <a:spcAft>
                <a:spcPts val="0"/>
              </a:spcAft>
              <a:buClr>
                <a:srgbClr val="202124"/>
              </a:buClr>
              <a:buSzPts val="3200"/>
              <a:buChar char="•"/>
            </a:pPr>
            <a:r>
              <a:rPr b="0" i="0" lang="en-US">
                <a:solidFill>
                  <a:srgbClr val="202124"/>
                </a:solidFill>
                <a:latin typeface="Roboto"/>
                <a:ea typeface="Roboto"/>
                <a:cs typeface="Roboto"/>
                <a:sym typeface="Roboto"/>
              </a:rPr>
              <a:t>This can cause the tab order to jump around, confusing users who rely on the keyboard. </a:t>
            </a:r>
            <a:endParaRPr/>
          </a:p>
          <a:p>
            <a:pPr indent="-342900" lvl="0" marL="342900" rtl="0" algn="l">
              <a:spcBef>
                <a:spcPts val="640"/>
              </a:spcBef>
              <a:spcAft>
                <a:spcPts val="0"/>
              </a:spcAft>
              <a:buClr>
                <a:srgbClr val="202124"/>
              </a:buClr>
              <a:buSzPts val="3200"/>
              <a:buChar char="•"/>
            </a:pPr>
            <a:r>
              <a:rPr lang="en-US">
                <a:solidFill>
                  <a:srgbClr val="202124"/>
                </a:solidFill>
                <a:latin typeface="Roboto"/>
                <a:ea typeface="Roboto"/>
                <a:cs typeface="Roboto"/>
                <a:sym typeface="Roboto"/>
              </a:rPr>
              <a:t>Using tab-index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1"/>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Coding Principles</a:t>
            </a:r>
            <a:endParaRPr/>
          </a:p>
        </p:txBody>
      </p:sp>
      <p:sp>
        <p:nvSpPr>
          <p:cNvPr id="544" name="Google Shape;544;p61"/>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US"/>
              <a:t>DRY- Don’t repeat yourself</a:t>
            </a:r>
            <a:endParaRPr/>
          </a:p>
          <a:p>
            <a:pPr indent="-342900" lvl="0" marL="342900" rtl="0" algn="l">
              <a:spcBef>
                <a:spcPts val="592"/>
              </a:spcBef>
              <a:spcAft>
                <a:spcPts val="0"/>
              </a:spcAft>
              <a:buClr>
                <a:schemeClr val="dk1"/>
              </a:buClr>
              <a:buSzPct val="100000"/>
              <a:buChar char="•"/>
            </a:pPr>
            <a:r>
              <a:rPr lang="en-US"/>
              <a:t>KIS- Keep it simple</a:t>
            </a:r>
            <a:endParaRPr/>
          </a:p>
          <a:p>
            <a:pPr indent="-342900" lvl="0" marL="342900" rtl="0" algn="l">
              <a:spcBef>
                <a:spcPts val="592"/>
              </a:spcBef>
              <a:spcAft>
                <a:spcPts val="0"/>
              </a:spcAft>
              <a:buClr>
                <a:schemeClr val="dk1"/>
              </a:buClr>
              <a:buSzPct val="100000"/>
              <a:buChar char="•"/>
            </a:pPr>
            <a:r>
              <a:rPr lang="en-US"/>
              <a:t>Less is More</a:t>
            </a:r>
            <a:endParaRPr/>
          </a:p>
          <a:p>
            <a:pPr indent="-342900" lvl="0" marL="342900" rtl="0" algn="l">
              <a:spcBef>
                <a:spcPts val="592"/>
              </a:spcBef>
              <a:spcAft>
                <a:spcPts val="0"/>
              </a:spcAft>
              <a:buClr>
                <a:schemeClr val="dk1"/>
              </a:buClr>
              <a:buSzPct val="100000"/>
              <a:buChar char="•"/>
            </a:pPr>
            <a:r>
              <a:rPr lang="en-US"/>
              <a:t>Adhere to w3c standards for future compatibility with newer browsers, accessibility and maintainable code</a:t>
            </a:r>
            <a:endParaRPr/>
          </a:p>
          <a:p>
            <a:pPr indent="-342900" lvl="0" marL="342900" rtl="0" algn="l">
              <a:spcBef>
                <a:spcPts val="592"/>
              </a:spcBef>
              <a:spcAft>
                <a:spcPts val="0"/>
              </a:spcAft>
              <a:buClr>
                <a:schemeClr val="dk1"/>
              </a:buClr>
              <a:buSzPct val="100000"/>
              <a:buChar char="•"/>
            </a:pPr>
            <a:r>
              <a:rPr lang="en-US"/>
              <a:t>Responsive web design</a:t>
            </a:r>
            <a:endParaRPr/>
          </a:p>
          <a:p>
            <a:pPr indent="-154940" lvl="0" marL="342900" rtl="0" algn="l">
              <a:spcBef>
                <a:spcPts val="592"/>
              </a:spcBef>
              <a:spcAft>
                <a:spcPts val="0"/>
              </a:spcAft>
              <a:buClr>
                <a:schemeClr val="dk1"/>
              </a:buClr>
              <a:buSzPct val="100000"/>
              <a:buNone/>
            </a:pPr>
            <a:r>
              <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2"/>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Prioritise performance </a:t>
            </a:r>
            <a:endParaRPr/>
          </a:p>
        </p:txBody>
      </p:sp>
      <p:sp>
        <p:nvSpPr>
          <p:cNvPr id="551" name="Google Shape;551;p62"/>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fontScale="25000" lnSpcReduction="20000"/>
          </a:bodyPr>
          <a:lstStyle/>
          <a:p>
            <a:pPr indent="-342900" lvl="0" marL="342900" rtl="0" algn="l">
              <a:spcBef>
                <a:spcPts val="0"/>
              </a:spcBef>
              <a:spcAft>
                <a:spcPts val="0"/>
              </a:spcAft>
              <a:buClr>
                <a:schemeClr val="dk1"/>
              </a:buClr>
              <a:buSzPct val="100000"/>
              <a:buChar char="•"/>
            </a:pPr>
            <a:r>
              <a:rPr lang="en-US" sz="11200"/>
              <a:t>Be careful which properties you animate; some are more expensive than others.</a:t>
            </a:r>
            <a:endParaRPr/>
          </a:p>
          <a:p>
            <a:pPr indent="-342900" lvl="0" marL="342900" rtl="0" algn="l">
              <a:spcBef>
                <a:spcPts val="0"/>
              </a:spcBef>
              <a:spcAft>
                <a:spcPts val="0"/>
              </a:spcAft>
              <a:buClr>
                <a:schemeClr val="dk1"/>
              </a:buClr>
              <a:buSzPct val="100000"/>
              <a:buChar char="•"/>
            </a:pPr>
            <a:r>
              <a:rPr lang="en-US" sz="11200"/>
              <a:t>Ensure that you know the impact of animating a given CSS property.</a:t>
            </a:r>
            <a:endParaRPr/>
          </a:p>
          <a:p>
            <a:pPr indent="-571500" lvl="1" marL="971550" rtl="0" algn="l">
              <a:spcBef>
                <a:spcPts val="0"/>
              </a:spcBef>
              <a:spcAft>
                <a:spcPts val="0"/>
              </a:spcAft>
              <a:buClr>
                <a:schemeClr val="dk1"/>
              </a:buClr>
              <a:buSzPct val="100000"/>
              <a:buChar char="–"/>
            </a:pPr>
            <a:r>
              <a:rPr lang="en-US" sz="11200"/>
              <a:t>Animating properties that change the geometry of the page (layout) are particularly expensive.</a:t>
            </a:r>
            <a:endParaRPr/>
          </a:p>
          <a:p>
            <a:pPr indent="-571500" lvl="1" marL="971550" rtl="0" algn="l">
              <a:spcBef>
                <a:spcPts val="0"/>
              </a:spcBef>
              <a:spcAft>
                <a:spcPts val="0"/>
              </a:spcAft>
              <a:buClr>
                <a:schemeClr val="dk1"/>
              </a:buClr>
              <a:buSzPct val="100000"/>
              <a:buChar char="–"/>
            </a:pPr>
            <a:r>
              <a:rPr lang="en-US" sz="11200"/>
              <a:t>Where you can, stick to changing transforms and opacity.</a:t>
            </a:r>
            <a:endParaRPr/>
          </a:p>
          <a:p>
            <a:pPr indent="-342900" lvl="0" marL="342900" rtl="0" algn="l">
              <a:spcBef>
                <a:spcPts val="0"/>
              </a:spcBef>
              <a:spcAft>
                <a:spcPts val="0"/>
              </a:spcAft>
              <a:buClr>
                <a:schemeClr val="dk1"/>
              </a:buClr>
              <a:buSzPct val="100000"/>
              <a:buChar char="•"/>
            </a:pPr>
            <a:r>
              <a:rPr lang="en-US" sz="11200"/>
              <a:t>Use ”will-change” to ensure that the browser knows what you plan to animate.</a:t>
            </a:r>
            <a:endParaRPr/>
          </a:p>
          <a:p>
            <a:pPr indent="-292100" lvl="0" marL="342900" rtl="0" algn="l">
              <a:spcBef>
                <a:spcPts val="160"/>
              </a:spcBef>
              <a:spcAft>
                <a:spcPts val="0"/>
              </a:spcAft>
              <a:buClr>
                <a:schemeClr val="dk1"/>
              </a:buClr>
              <a:buSzPct val="100000"/>
              <a:buNone/>
            </a:pPr>
            <a:r>
              <a:t/>
            </a:r>
            <a:endParaRPr b="0" i="0">
              <a:solidFill>
                <a:srgbClr val="202124"/>
              </a:solidFill>
              <a:latin typeface="Roboto"/>
              <a:ea typeface="Roboto"/>
              <a:cs typeface="Roboto"/>
              <a:sym typeface="Roboto"/>
            </a:endParaRPr>
          </a:p>
          <a:p>
            <a:pPr indent="-292100" lvl="0" marL="342900" rtl="0" algn="l">
              <a:spcBef>
                <a:spcPts val="160"/>
              </a:spcBef>
              <a:spcAft>
                <a:spcPts val="0"/>
              </a:spcAft>
              <a:buClr>
                <a:schemeClr val="dk1"/>
              </a:buClr>
              <a:buSzPct val="100000"/>
              <a:buNone/>
            </a:pPr>
            <a:r>
              <a:t/>
            </a:r>
            <a:endParaRPr/>
          </a:p>
        </p:txBody>
      </p:sp>
      <p:sp>
        <p:nvSpPr>
          <p:cNvPr id="552" name="Google Shape;552;p62"/>
          <p:cNvSpPr/>
          <p:nvPr/>
        </p:nvSpPr>
        <p:spPr>
          <a:xfrm>
            <a:off x="0" y="-138499"/>
            <a:ext cx="65" cy="276999"/>
          </a:xfrm>
          <a:prstGeom prst="rect">
            <a:avLst/>
          </a:prstGeom>
          <a:solidFill>
            <a:srgbClr val="F1F3F4"/>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3"/>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Summary</a:t>
            </a:r>
            <a:endParaRPr/>
          </a:p>
        </p:txBody>
      </p:sp>
      <p:sp>
        <p:nvSpPr>
          <p:cNvPr id="558" name="Google Shape;558;p63"/>
          <p:cNvSpPr txBox="1"/>
          <p:nvPr>
            <p:ph idx="1" type="body"/>
          </p:nvPr>
        </p:nvSpPr>
        <p:spPr>
          <a:xfrm>
            <a:off x="425741" y="1200150"/>
            <a:ext cx="8229600" cy="3394472"/>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spcBef>
                <a:spcPts val="0"/>
              </a:spcBef>
              <a:spcAft>
                <a:spcPts val="0"/>
              </a:spcAft>
              <a:buClr>
                <a:schemeClr val="dk1"/>
              </a:buClr>
              <a:buSzPct val="100000"/>
              <a:buChar char="•"/>
            </a:pPr>
            <a:r>
              <a:rPr lang="en-US"/>
              <a:t>Color theory</a:t>
            </a:r>
            <a:endParaRPr/>
          </a:p>
          <a:p>
            <a:pPr indent="-342900" lvl="0" marL="342900" rtl="0" algn="l">
              <a:spcBef>
                <a:spcPts val="592"/>
              </a:spcBef>
              <a:spcAft>
                <a:spcPts val="0"/>
              </a:spcAft>
              <a:buClr>
                <a:schemeClr val="dk1"/>
              </a:buClr>
              <a:buSzPct val="100000"/>
              <a:buChar char="•"/>
            </a:pPr>
            <a:r>
              <a:rPr lang="en-US"/>
              <a:t>Typography</a:t>
            </a:r>
            <a:endParaRPr/>
          </a:p>
          <a:p>
            <a:pPr indent="-342900" lvl="0" marL="342900" rtl="0" algn="l">
              <a:spcBef>
                <a:spcPts val="592"/>
              </a:spcBef>
              <a:spcAft>
                <a:spcPts val="0"/>
              </a:spcAft>
              <a:buClr>
                <a:schemeClr val="dk1"/>
              </a:buClr>
              <a:buSzPct val="100000"/>
              <a:buChar char="•"/>
            </a:pPr>
            <a:r>
              <a:rPr lang="en-US"/>
              <a:t>UI principles</a:t>
            </a:r>
            <a:endParaRPr/>
          </a:p>
          <a:p>
            <a:pPr indent="-342900" lvl="0" marL="342900" rtl="0" algn="l">
              <a:spcBef>
                <a:spcPts val="592"/>
              </a:spcBef>
              <a:spcAft>
                <a:spcPts val="0"/>
              </a:spcAft>
              <a:buClr>
                <a:schemeClr val="dk1"/>
              </a:buClr>
              <a:buSzPct val="100000"/>
              <a:buChar char="•"/>
            </a:pPr>
            <a:r>
              <a:rPr lang="en-US"/>
              <a:t>UX principles</a:t>
            </a:r>
            <a:endParaRPr/>
          </a:p>
          <a:p>
            <a:pPr indent="-342900" lvl="0" marL="342900" rtl="0" algn="l">
              <a:spcBef>
                <a:spcPts val="592"/>
              </a:spcBef>
              <a:spcAft>
                <a:spcPts val="0"/>
              </a:spcAft>
              <a:buClr>
                <a:schemeClr val="dk1"/>
              </a:buClr>
              <a:buSzPct val="100000"/>
              <a:buChar char="•"/>
            </a:pPr>
            <a:r>
              <a:rPr lang="en-US"/>
              <a:t>Coding principles</a:t>
            </a:r>
            <a:endParaRPr/>
          </a:p>
          <a:p>
            <a:pPr indent="-342900" lvl="0" marL="342900" rtl="0" algn="l">
              <a:spcBef>
                <a:spcPts val="592"/>
              </a:spcBef>
              <a:spcAft>
                <a:spcPts val="0"/>
              </a:spcAft>
              <a:buClr>
                <a:schemeClr val="dk1"/>
              </a:buClr>
              <a:buSzPct val="100000"/>
              <a:buChar char="•"/>
            </a:pPr>
            <a:r>
              <a:rPr lang="en-US"/>
              <a:t>Accessibility</a:t>
            </a:r>
            <a:endParaRPr/>
          </a:p>
          <a:p>
            <a:pPr indent="-342900" lvl="0" marL="342900" rtl="0" algn="l">
              <a:spcBef>
                <a:spcPts val="592"/>
              </a:spcBef>
              <a:spcAft>
                <a:spcPts val="0"/>
              </a:spcAft>
              <a:buClr>
                <a:schemeClr val="dk1"/>
              </a:buClr>
              <a:buSzPct val="100000"/>
              <a:buChar char="•"/>
            </a:pPr>
            <a:r>
              <a:rPr lang="en-US"/>
              <a:t>ARIA</a:t>
            </a:r>
            <a:endParaRPr/>
          </a:p>
          <a:p>
            <a:pPr indent="-154940" lvl="0" marL="342900" rtl="0" algn="l">
              <a:spcBef>
                <a:spcPts val="592"/>
              </a:spcBef>
              <a:spcAft>
                <a:spcPts val="0"/>
              </a:spcAft>
              <a:buClr>
                <a:schemeClr val="dk1"/>
              </a:buClr>
              <a:buSzPct val="100000"/>
              <a:buNone/>
            </a:pPr>
            <a:r>
              <a:t/>
            </a:r>
            <a:endParaRPr/>
          </a:p>
          <a:p>
            <a:pPr indent="-154940" lvl="0" marL="342900" rtl="0" algn="l">
              <a:spcBef>
                <a:spcPts val="592"/>
              </a:spcBef>
              <a:spcAft>
                <a:spcPts val="0"/>
              </a:spcAft>
              <a:buClr>
                <a:schemeClr val="dk1"/>
              </a:buClr>
              <a:buSzPct val="1000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4"/>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Motivational tip</a:t>
            </a:r>
            <a:endParaRPr/>
          </a:p>
        </p:txBody>
      </p:sp>
      <p:sp>
        <p:nvSpPr>
          <p:cNvPr id="564" name="Google Shape;564;p64"/>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Be Sensitive</a:t>
            </a:r>
            <a:endParaRPr/>
          </a:p>
          <a:p>
            <a:pPr indent="-342900" lvl="0" marL="342900" rtl="0" algn="l">
              <a:spcBef>
                <a:spcPts val="640"/>
              </a:spcBef>
              <a:spcAft>
                <a:spcPts val="0"/>
              </a:spcAft>
              <a:buClr>
                <a:schemeClr val="dk1"/>
              </a:buClr>
              <a:buSzPts val="3200"/>
              <a:buChar char="•"/>
            </a:pPr>
            <a:r>
              <a:rPr lang="en-US"/>
              <a:t>Diversity and Inclusion</a:t>
            </a:r>
            <a:endParaRPr/>
          </a:p>
          <a:p>
            <a:pPr indent="-342900" lvl="0" marL="342900" rtl="0" algn="l">
              <a:spcBef>
                <a:spcPts val="640"/>
              </a:spcBef>
              <a:spcAft>
                <a:spcPts val="0"/>
              </a:spcAft>
              <a:buClr>
                <a:schemeClr val="dk1"/>
              </a:buClr>
              <a:buSzPts val="3200"/>
              <a:buChar char="•"/>
            </a:pPr>
            <a:r>
              <a:rPr lang="en-US"/>
              <a:t>Integrity as a virtue</a:t>
            </a:r>
            <a:endParaRPr/>
          </a:p>
          <a:p>
            <a:pPr indent="-342900" lvl="0" marL="342900" rtl="0" algn="l">
              <a:spcBef>
                <a:spcPts val="640"/>
              </a:spcBef>
              <a:spcAft>
                <a:spcPts val="0"/>
              </a:spcAft>
              <a:buClr>
                <a:schemeClr val="dk1"/>
              </a:buClr>
              <a:buSzPts val="3200"/>
              <a:buChar char="•"/>
            </a:pPr>
            <a:r>
              <a:rPr lang="en-US"/>
              <a:t>Respect and a craving for learning as a developer</a:t>
            </a:r>
            <a:endParaRPr/>
          </a:p>
          <a:p>
            <a:pPr indent="-342900" lvl="0" marL="342900" rtl="0" algn="l">
              <a:spcBef>
                <a:spcPts val="640"/>
              </a:spcBef>
              <a:spcAft>
                <a:spcPts val="0"/>
              </a:spcAft>
              <a:buClr>
                <a:schemeClr val="dk1"/>
              </a:buClr>
              <a:buSzPts val="3200"/>
              <a:buChar char="•"/>
            </a:pPr>
            <a:r>
              <a:rPr lang="en-US"/>
              <a:t>Networking to increase your influence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5"/>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Assignment</a:t>
            </a:r>
            <a:endParaRPr/>
          </a:p>
        </p:txBody>
      </p:sp>
      <p:sp>
        <p:nvSpPr>
          <p:cNvPr id="570" name="Google Shape;570;p65"/>
          <p:cNvSpPr txBox="1"/>
          <p:nvPr>
            <p:ph idx="1" type="body"/>
          </p:nvPr>
        </p:nvSpPr>
        <p:spPr>
          <a:xfrm>
            <a:off x="457200" y="1200150"/>
            <a:ext cx="8229600" cy="380999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Answer the following questions-</a:t>
            </a:r>
            <a:endParaRPr/>
          </a:p>
          <a:p>
            <a:pPr indent="-342900" lvl="1" marL="800100" rtl="0" algn="l">
              <a:lnSpc>
                <a:spcPct val="107000"/>
              </a:lnSpc>
              <a:spcBef>
                <a:spcPts val="360"/>
              </a:spcBef>
              <a:spcAft>
                <a:spcPts val="0"/>
              </a:spcAft>
              <a:buClr>
                <a:schemeClr val="dk1"/>
              </a:buClr>
              <a:buSzPts val="1800"/>
              <a:buFont typeface="Calibri"/>
              <a:buAutoNum type="arabicPeriod"/>
            </a:pPr>
            <a:r>
              <a:rPr lang="en-US" sz="1800">
                <a:latin typeface="Calibri"/>
                <a:ea typeface="Calibri"/>
                <a:cs typeface="Calibri"/>
                <a:sym typeface="Calibri"/>
              </a:rPr>
              <a:t>What are the various tools you can use to check if a website is accessible and/or mobile friendly?</a:t>
            </a:r>
            <a:endParaRPr sz="1800">
              <a:latin typeface="Calibri"/>
              <a:ea typeface="Calibri"/>
              <a:cs typeface="Calibri"/>
              <a:sym typeface="Calibri"/>
            </a:endParaRPr>
          </a:p>
          <a:p>
            <a:pPr indent="-342900" lvl="1" marL="800100" rtl="0" algn="l">
              <a:lnSpc>
                <a:spcPct val="107000"/>
              </a:lnSpc>
              <a:spcBef>
                <a:spcPts val="1160"/>
              </a:spcBef>
              <a:spcAft>
                <a:spcPts val="0"/>
              </a:spcAft>
              <a:buClr>
                <a:schemeClr val="dk1"/>
              </a:buClr>
              <a:buSzPts val="1800"/>
              <a:buFont typeface="Calibri"/>
              <a:buAutoNum type="arabicPeriod"/>
            </a:pPr>
            <a:r>
              <a:rPr lang="en-US" sz="1800">
                <a:latin typeface="Calibri"/>
                <a:ea typeface="Calibri"/>
                <a:cs typeface="Calibri"/>
                <a:sym typeface="Calibri"/>
              </a:rPr>
              <a:t>How to you conduct user research and usability testing?</a:t>
            </a:r>
            <a:endParaRPr sz="1800">
              <a:latin typeface="Calibri"/>
              <a:ea typeface="Calibri"/>
              <a:cs typeface="Calibri"/>
              <a:sym typeface="Calibri"/>
            </a:endParaRPr>
          </a:p>
          <a:p>
            <a:pPr indent="-342900" lvl="1" marL="800100" rtl="0" algn="l">
              <a:lnSpc>
                <a:spcPct val="107000"/>
              </a:lnSpc>
              <a:spcBef>
                <a:spcPts val="1160"/>
              </a:spcBef>
              <a:spcAft>
                <a:spcPts val="0"/>
              </a:spcAft>
              <a:buClr>
                <a:schemeClr val="dk1"/>
              </a:buClr>
              <a:buSzPts val="1800"/>
              <a:buFont typeface="Calibri"/>
              <a:buAutoNum type="arabicPeriod"/>
            </a:pPr>
            <a:r>
              <a:rPr lang="en-US" sz="1800">
                <a:latin typeface="Calibri"/>
                <a:ea typeface="Calibri"/>
                <a:cs typeface="Calibri"/>
                <a:sym typeface="Calibri"/>
              </a:rPr>
              <a:t>How do you perform accessibility testing?</a:t>
            </a:r>
            <a:endParaRPr sz="1800">
              <a:latin typeface="Calibri"/>
              <a:ea typeface="Calibri"/>
              <a:cs typeface="Calibri"/>
              <a:sym typeface="Calibri"/>
            </a:endParaRPr>
          </a:p>
          <a:p>
            <a:pPr indent="-342900" lvl="1" marL="800100" rtl="0" algn="l">
              <a:lnSpc>
                <a:spcPct val="107000"/>
              </a:lnSpc>
              <a:spcBef>
                <a:spcPts val="1160"/>
              </a:spcBef>
              <a:spcAft>
                <a:spcPts val="0"/>
              </a:spcAft>
              <a:buClr>
                <a:schemeClr val="dk1"/>
              </a:buClr>
              <a:buSzPts val="1800"/>
              <a:buFont typeface="Calibri"/>
              <a:buAutoNum type="arabicPeriod"/>
            </a:pPr>
            <a:r>
              <a:rPr lang="en-US" sz="1800">
                <a:latin typeface="Calibri"/>
                <a:ea typeface="Calibri"/>
                <a:cs typeface="Calibri"/>
                <a:sym typeface="Calibri"/>
              </a:rPr>
              <a:t>What is WCAG?</a:t>
            </a:r>
            <a:endParaRPr sz="1800">
              <a:latin typeface="Calibri"/>
              <a:ea typeface="Calibri"/>
              <a:cs typeface="Calibri"/>
              <a:sym typeface="Calibri"/>
            </a:endParaRPr>
          </a:p>
          <a:p>
            <a:pPr indent="-342900" lvl="1" marL="800100" rtl="0" algn="l">
              <a:lnSpc>
                <a:spcPct val="107000"/>
              </a:lnSpc>
              <a:spcBef>
                <a:spcPts val="1160"/>
              </a:spcBef>
              <a:spcAft>
                <a:spcPts val="0"/>
              </a:spcAft>
              <a:buClr>
                <a:schemeClr val="dk1"/>
              </a:buClr>
              <a:buSzPts val="1800"/>
              <a:buFont typeface="Calibri"/>
              <a:buAutoNum type="arabicPeriod"/>
            </a:pPr>
            <a:r>
              <a:rPr lang="en-US" sz="1800">
                <a:latin typeface="Calibri"/>
                <a:ea typeface="Calibri"/>
                <a:cs typeface="Calibri"/>
                <a:sym typeface="Calibri"/>
              </a:rPr>
              <a:t>What are the differences between A, AA, and AAA compliance?</a:t>
            </a:r>
            <a:endParaRPr sz="1800">
              <a:latin typeface="Calibri"/>
              <a:ea typeface="Calibri"/>
              <a:cs typeface="Calibri"/>
              <a:sym typeface="Calibri"/>
            </a:endParaRPr>
          </a:p>
          <a:p>
            <a:pPr indent="-342900" lvl="1" marL="800100" rtl="0" algn="l">
              <a:lnSpc>
                <a:spcPct val="107000"/>
              </a:lnSpc>
              <a:spcBef>
                <a:spcPts val="1160"/>
              </a:spcBef>
              <a:spcAft>
                <a:spcPts val="0"/>
              </a:spcAft>
              <a:buClr>
                <a:schemeClr val="dk1"/>
              </a:buClr>
              <a:buSzPts val="1800"/>
              <a:buFont typeface="Calibri"/>
              <a:buAutoNum type="arabicPeriod"/>
            </a:pPr>
            <a:r>
              <a:rPr lang="en-US" sz="1800">
                <a:latin typeface="Calibri"/>
                <a:ea typeface="Calibri"/>
                <a:cs typeface="Calibri"/>
                <a:sym typeface="Calibri"/>
              </a:rPr>
              <a:t>Aside from screen readers, what other assistive technologies can be affected by use of ARIA? How?</a:t>
            </a:r>
            <a:endParaRPr sz="1800">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6"/>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Assignment</a:t>
            </a:r>
            <a:endParaRPr/>
          </a:p>
        </p:txBody>
      </p:sp>
      <p:sp>
        <p:nvSpPr>
          <p:cNvPr id="576" name="Google Shape;576;p66"/>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Add ARIA code in your webpage created thus far.</a:t>
            </a:r>
            <a:endParaRPr/>
          </a:p>
          <a:p>
            <a:pPr indent="-342900" lvl="0" marL="342900" rtl="0" algn="l">
              <a:spcBef>
                <a:spcPts val="640"/>
              </a:spcBef>
              <a:spcAft>
                <a:spcPts val="0"/>
              </a:spcAft>
              <a:buClr>
                <a:schemeClr val="dk1"/>
              </a:buClr>
              <a:buSzPts val="3200"/>
              <a:buChar char="•"/>
            </a:pPr>
            <a:r>
              <a:rPr lang="en-US"/>
              <a:t>Create a 3 page report on how your webpage conforms to all the principles we have discussed in our module. If it doesn’t then make changes in your site so that it does and include that change in your report.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7"/>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31" name="Google Shape;131;p7"/>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32" name="Google Shape;132;p7"/>
          <p:cNvPicPr preferRelativeResize="0"/>
          <p:nvPr/>
        </p:nvPicPr>
        <p:blipFill rotWithShape="1">
          <a:blip r:embed="rId3">
            <a:alphaModFix/>
          </a:blip>
          <a:srcRect b="0" l="0" r="0" t="0"/>
          <a:stretch/>
        </p:blipFill>
        <p:spPr>
          <a:xfrm>
            <a:off x="0" y="354584"/>
            <a:ext cx="9144000" cy="44343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8"/>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138" name="Google Shape;138;p8"/>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id="139" name="Google Shape;139;p8"/>
          <p:cNvPicPr preferRelativeResize="0"/>
          <p:nvPr/>
        </p:nvPicPr>
        <p:blipFill rotWithShape="1">
          <a:blip r:embed="rId3">
            <a:alphaModFix/>
          </a:blip>
          <a:srcRect b="0" l="0" r="0" t="0"/>
          <a:stretch/>
        </p:blipFill>
        <p:spPr>
          <a:xfrm>
            <a:off x="0" y="680057"/>
            <a:ext cx="9144000" cy="37833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grpSp>
        <p:nvGrpSpPr>
          <p:cNvPr id="145" name="Google Shape;145;p9"/>
          <p:cNvGrpSpPr/>
          <p:nvPr/>
        </p:nvGrpSpPr>
        <p:grpSpPr>
          <a:xfrm>
            <a:off x="457200" y="591852"/>
            <a:ext cx="8229599" cy="2664396"/>
            <a:chOff x="0" y="1302"/>
            <a:chExt cx="8229599" cy="2664396"/>
          </a:xfrm>
        </p:grpSpPr>
        <p:sp>
          <p:nvSpPr>
            <p:cNvPr id="146" name="Google Shape;146;p9"/>
            <p:cNvSpPr/>
            <p:nvPr/>
          </p:nvSpPr>
          <p:spPr>
            <a:xfrm rot="5400000">
              <a:off x="5252334" y="-2202428"/>
              <a:ext cx="687586" cy="5266944"/>
            </a:xfrm>
            <a:prstGeom prst="round2SameRect">
              <a:avLst>
                <a:gd fmla="val 16667" name="adj1"/>
                <a:gd fmla="val 0" name="adj2"/>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txBox="1"/>
            <p:nvPr/>
          </p:nvSpPr>
          <p:spPr>
            <a:xfrm>
              <a:off x="2962656" y="120815"/>
              <a:ext cx="5233379" cy="620456"/>
            </a:xfrm>
            <a:prstGeom prst="rect">
              <a:avLst/>
            </a:prstGeom>
            <a:noFill/>
            <a:ln>
              <a:noFill/>
            </a:ln>
          </p:spPr>
          <p:txBody>
            <a:bodyPr anchorCtr="0" anchor="ctr" bIns="64750" lIns="129525" spcFirstLastPara="1" rIns="129525" wrap="square" tIns="64750">
              <a:noAutofit/>
            </a:bodyPr>
            <a:lstStyle/>
            <a:p>
              <a:pPr indent="-285750" lvl="1" marL="285750" marR="0" rtl="0" algn="l">
                <a:lnSpc>
                  <a:spcPct val="90000"/>
                </a:lnSpc>
                <a:spcBef>
                  <a:spcPts val="0"/>
                </a:spcBef>
                <a:spcAft>
                  <a:spcPts val="0"/>
                </a:spcAft>
                <a:buClr>
                  <a:schemeClr val="dk1"/>
                </a:buClr>
                <a:buSzPts val="3400"/>
                <a:buFont typeface="Calibri"/>
                <a:buChar char="•"/>
              </a:pPr>
              <a:r>
                <a:rPr b="0" i="0" lang="en-US" sz="3400" u="none" cap="none" strike="noStrike">
                  <a:solidFill>
                    <a:schemeClr val="dk1"/>
                  </a:solidFill>
                  <a:latin typeface="Calibri"/>
                  <a:ea typeface="Calibri"/>
                  <a:cs typeface="Calibri"/>
                  <a:sym typeface="Calibri"/>
                </a:rPr>
                <a:t>Love, Energy, Intensity</a:t>
              </a:r>
              <a:endParaRPr b="0" i="0" sz="3400" u="none" cap="none" strike="noStrike">
                <a:solidFill>
                  <a:schemeClr val="dk1"/>
                </a:solidFill>
                <a:latin typeface="Calibri"/>
                <a:ea typeface="Calibri"/>
                <a:cs typeface="Calibri"/>
                <a:sym typeface="Calibri"/>
              </a:endParaRPr>
            </a:p>
          </p:txBody>
        </p:sp>
        <p:sp>
          <p:nvSpPr>
            <p:cNvPr id="148" name="Google Shape;148;p9"/>
            <p:cNvSpPr/>
            <p:nvPr/>
          </p:nvSpPr>
          <p:spPr>
            <a:xfrm>
              <a:off x="0" y="1302"/>
              <a:ext cx="2962656" cy="859482"/>
            </a:xfrm>
            <a:prstGeom prst="roundRect">
              <a:avLst>
                <a:gd fmla="val 16667" name="adj"/>
              </a:avLst>
            </a:prstGeom>
            <a:solidFill>
              <a:srgbClr val="FF00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txBox="1"/>
            <p:nvPr/>
          </p:nvSpPr>
          <p:spPr>
            <a:xfrm>
              <a:off x="41956" y="43258"/>
              <a:ext cx="2878744" cy="775570"/>
            </a:xfrm>
            <a:prstGeom prst="rect">
              <a:avLst/>
            </a:prstGeom>
            <a:noFill/>
            <a:ln>
              <a:noFill/>
            </a:ln>
          </p:spPr>
          <p:txBody>
            <a:bodyPr anchorCtr="0" anchor="ctr" bIns="81900" lIns="163825" spcFirstLastPara="1" rIns="163825" wrap="square" tIns="81900">
              <a:noAutofit/>
            </a:bodyPr>
            <a:lstStyle/>
            <a:p>
              <a:pPr indent="0" lvl="0" marL="0" marR="0" rtl="0" algn="ctr">
                <a:lnSpc>
                  <a:spcPct val="90000"/>
                </a:lnSpc>
                <a:spcBef>
                  <a:spcPts val="0"/>
                </a:spcBef>
                <a:spcAft>
                  <a:spcPts val="0"/>
                </a:spcAft>
                <a:buClr>
                  <a:schemeClr val="lt1"/>
                </a:buClr>
                <a:buSzPts val="4300"/>
                <a:buFont typeface="Calibri"/>
                <a:buNone/>
              </a:pPr>
              <a:r>
                <a:rPr b="0" i="0" lang="en-US" sz="4300" u="none" cap="none" strike="noStrike">
                  <a:solidFill>
                    <a:schemeClr val="lt1"/>
                  </a:solidFill>
                  <a:latin typeface="Calibri"/>
                  <a:ea typeface="Calibri"/>
                  <a:cs typeface="Calibri"/>
                  <a:sym typeface="Calibri"/>
                </a:rPr>
                <a:t>Red</a:t>
              </a:r>
              <a:endParaRPr b="0" i="0" sz="4300" u="none" cap="none" strike="noStrike">
                <a:solidFill>
                  <a:schemeClr val="lt1"/>
                </a:solidFill>
                <a:latin typeface="Calibri"/>
                <a:ea typeface="Calibri"/>
                <a:cs typeface="Calibri"/>
                <a:sym typeface="Calibri"/>
              </a:endParaRPr>
            </a:p>
          </p:txBody>
        </p:sp>
        <p:sp>
          <p:nvSpPr>
            <p:cNvPr id="150" name="Google Shape;150;p9"/>
            <p:cNvSpPr/>
            <p:nvPr/>
          </p:nvSpPr>
          <p:spPr>
            <a:xfrm rot="5400000">
              <a:off x="5252334" y="-1299971"/>
              <a:ext cx="687586" cy="5266944"/>
            </a:xfrm>
            <a:prstGeom prst="round2SameRect">
              <a:avLst>
                <a:gd fmla="val 16667" name="adj1"/>
                <a:gd fmla="val 0" name="adj2"/>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txBox="1"/>
            <p:nvPr/>
          </p:nvSpPr>
          <p:spPr>
            <a:xfrm>
              <a:off x="2962656" y="1023272"/>
              <a:ext cx="5233379" cy="620456"/>
            </a:xfrm>
            <a:prstGeom prst="rect">
              <a:avLst/>
            </a:prstGeom>
            <a:noFill/>
            <a:ln>
              <a:noFill/>
            </a:ln>
          </p:spPr>
          <p:txBody>
            <a:bodyPr anchorCtr="0" anchor="ctr" bIns="64750" lIns="129525" spcFirstLastPara="1" rIns="129525" wrap="square" tIns="64750">
              <a:noAutofit/>
            </a:bodyPr>
            <a:lstStyle/>
            <a:p>
              <a:pPr indent="-285750" lvl="1" marL="285750" marR="0" rtl="0" algn="l">
                <a:lnSpc>
                  <a:spcPct val="90000"/>
                </a:lnSpc>
                <a:spcBef>
                  <a:spcPts val="0"/>
                </a:spcBef>
                <a:spcAft>
                  <a:spcPts val="0"/>
                </a:spcAft>
                <a:buClr>
                  <a:schemeClr val="dk1"/>
                </a:buClr>
                <a:buSzPts val="3400"/>
                <a:buFont typeface="Calibri"/>
                <a:buChar char="•"/>
              </a:pPr>
              <a:r>
                <a:rPr b="0" i="0" lang="en-US" sz="3400" u="none" cap="none" strike="noStrike">
                  <a:solidFill>
                    <a:schemeClr val="dk1"/>
                  </a:solidFill>
                  <a:latin typeface="Calibri"/>
                  <a:ea typeface="Calibri"/>
                  <a:cs typeface="Calibri"/>
                  <a:sym typeface="Calibri"/>
                </a:rPr>
                <a:t>Joy, Intellect, Attention</a:t>
              </a:r>
              <a:endParaRPr b="0" i="0" sz="3400" u="none" cap="none" strike="noStrike">
                <a:solidFill>
                  <a:schemeClr val="dk1"/>
                </a:solidFill>
                <a:latin typeface="Calibri"/>
                <a:ea typeface="Calibri"/>
                <a:cs typeface="Calibri"/>
                <a:sym typeface="Calibri"/>
              </a:endParaRPr>
            </a:p>
          </p:txBody>
        </p:sp>
        <p:sp>
          <p:nvSpPr>
            <p:cNvPr id="152" name="Google Shape;152;p9"/>
            <p:cNvSpPr/>
            <p:nvPr/>
          </p:nvSpPr>
          <p:spPr>
            <a:xfrm>
              <a:off x="0" y="903759"/>
              <a:ext cx="2962656" cy="859482"/>
            </a:xfrm>
            <a:prstGeom prst="roundRect">
              <a:avLst>
                <a:gd fmla="val 16667" name="adj"/>
              </a:avLst>
            </a:prstGeom>
            <a:solidFill>
              <a:srgbClr val="FFFF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txBox="1"/>
            <p:nvPr/>
          </p:nvSpPr>
          <p:spPr>
            <a:xfrm>
              <a:off x="41956" y="945715"/>
              <a:ext cx="2878744" cy="775570"/>
            </a:xfrm>
            <a:prstGeom prst="rect">
              <a:avLst/>
            </a:prstGeom>
            <a:noFill/>
            <a:ln>
              <a:noFill/>
            </a:ln>
          </p:spPr>
          <p:txBody>
            <a:bodyPr anchorCtr="0" anchor="ctr" bIns="81900" lIns="163825" spcFirstLastPara="1" rIns="163825" wrap="square" tIns="81900">
              <a:noAutofit/>
            </a:bodyPr>
            <a:lstStyle/>
            <a:p>
              <a:pPr indent="0" lvl="0" marL="0" marR="0" rtl="0" algn="ctr">
                <a:lnSpc>
                  <a:spcPct val="90000"/>
                </a:lnSpc>
                <a:spcBef>
                  <a:spcPts val="0"/>
                </a:spcBef>
                <a:spcAft>
                  <a:spcPts val="0"/>
                </a:spcAft>
                <a:buClr>
                  <a:schemeClr val="lt1"/>
                </a:buClr>
                <a:buSzPts val="4300"/>
                <a:buFont typeface="Calibri"/>
                <a:buNone/>
              </a:pPr>
              <a:r>
                <a:rPr b="0" i="0" lang="en-US" sz="4300" u="none" cap="none" strike="noStrike">
                  <a:solidFill>
                    <a:schemeClr val="lt1"/>
                  </a:solidFill>
                  <a:latin typeface="Calibri"/>
                  <a:ea typeface="Calibri"/>
                  <a:cs typeface="Calibri"/>
                  <a:sym typeface="Calibri"/>
                </a:rPr>
                <a:t>Yellow</a:t>
              </a:r>
              <a:endParaRPr b="0" i="0" sz="4300" u="none" cap="none" strike="noStrike">
                <a:solidFill>
                  <a:schemeClr val="lt1"/>
                </a:solidFill>
                <a:latin typeface="Calibri"/>
                <a:ea typeface="Calibri"/>
                <a:cs typeface="Calibri"/>
                <a:sym typeface="Calibri"/>
              </a:endParaRPr>
            </a:p>
          </p:txBody>
        </p:sp>
        <p:sp>
          <p:nvSpPr>
            <p:cNvPr id="154" name="Google Shape;154;p9"/>
            <p:cNvSpPr/>
            <p:nvPr/>
          </p:nvSpPr>
          <p:spPr>
            <a:xfrm rot="5400000">
              <a:off x="5252334" y="-397514"/>
              <a:ext cx="687586" cy="5266944"/>
            </a:xfrm>
            <a:prstGeom prst="round2SameRect">
              <a:avLst>
                <a:gd fmla="val 16667" name="adj1"/>
                <a:gd fmla="val 0" name="adj2"/>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txBox="1"/>
            <p:nvPr/>
          </p:nvSpPr>
          <p:spPr>
            <a:xfrm>
              <a:off x="2962656" y="1925729"/>
              <a:ext cx="5233379" cy="620456"/>
            </a:xfrm>
            <a:prstGeom prst="rect">
              <a:avLst/>
            </a:prstGeom>
            <a:noFill/>
            <a:ln>
              <a:noFill/>
            </a:ln>
          </p:spPr>
          <p:txBody>
            <a:bodyPr anchorCtr="0" anchor="ctr" bIns="64750" lIns="129525" spcFirstLastPara="1" rIns="129525" wrap="square" tIns="64750">
              <a:noAutofit/>
            </a:bodyPr>
            <a:lstStyle/>
            <a:p>
              <a:pPr indent="-285750" lvl="1" marL="285750" marR="0" rtl="0" algn="l">
                <a:lnSpc>
                  <a:spcPct val="90000"/>
                </a:lnSpc>
                <a:spcBef>
                  <a:spcPts val="0"/>
                </a:spcBef>
                <a:spcAft>
                  <a:spcPts val="0"/>
                </a:spcAft>
                <a:buClr>
                  <a:schemeClr val="dk1"/>
                </a:buClr>
                <a:buSzPts val="3400"/>
                <a:buFont typeface="Calibri"/>
                <a:buChar char="•"/>
              </a:pPr>
              <a:r>
                <a:rPr b="0" i="0" lang="en-US" sz="3400" u="none" cap="none" strike="noStrike">
                  <a:solidFill>
                    <a:schemeClr val="dk1"/>
                  </a:solidFill>
                  <a:latin typeface="Calibri"/>
                  <a:ea typeface="Calibri"/>
                  <a:cs typeface="Calibri"/>
                  <a:sym typeface="Calibri"/>
                </a:rPr>
                <a:t>Freshness, Safety, Growth</a:t>
              </a:r>
              <a:endParaRPr b="0" i="0" sz="3400" u="none" cap="none" strike="noStrike">
                <a:solidFill>
                  <a:schemeClr val="dk1"/>
                </a:solidFill>
                <a:latin typeface="Calibri"/>
                <a:ea typeface="Calibri"/>
                <a:cs typeface="Calibri"/>
                <a:sym typeface="Calibri"/>
              </a:endParaRPr>
            </a:p>
          </p:txBody>
        </p:sp>
        <p:sp>
          <p:nvSpPr>
            <p:cNvPr id="156" name="Google Shape;156;p9"/>
            <p:cNvSpPr/>
            <p:nvPr/>
          </p:nvSpPr>
          <p:spPr>
            <a:xfrm>
              <a:off x="0" y="1806216"/>
              <a:ext cx="2962656" cy="859482"/>
            </a:xfrm>
            <a:prstGeom prst="roundRect">
              <a:avLst>
                <a:gd fmla="val 16667" name="adj"/>
              </a:avLst>
            </a:prstGeom>
            <a:solidFill>
              <a:srgbClr val="00B05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txBox="1"/>
            <p:nvPr/>
          </p:nvSpPr>
          <p:spPr>
            <a:xfrm>
              <a:off x="41956" y="1848172"/>
              <a:ext cx="2878744" cy="775570"/>
            </a:xfrm>
            <a:prstGeom prst="rect">
              <a:avLst/>
            </a:prstGeom>
            <a:noFill/>
            <a:ln>
              <a:noFill/>
            </a:ln>
          </p:spPr>
          <p:txBody>
            <a:bodyPr anchorCtr="0" anchor="ctr" bIns="81900" lIns="163825" spcFirstLastPara="1" rIns="163825" wrap="square" tIns="81900">
              <a:noAutofit/>
            </a:bodyPr>
            <a:lstStyle/>
            <a:p>
              <a:pPr indent="0" lvl="0" marL="0" marR="0" rtl="0" algn="ctr">
                <a:lnSpc>
                  <a:spcPct val="90000"/>
                </a:lnSpc>
                <a:spcBef>
                  <a:spcPts val="0"/>
                </a:spcBef>
                <a:spcAft>
                  <a:spcPts val="0"/>
                </a:spcAft>
                <a:buClr>
                  <a:schemeClr val="lt1"/>
                </a:buClr>
                <a:buSzPts val="4300"/>
                <a:buFont typeface="Calibri"/>
                <a:buNone/>
              </a:pPr>
              <a:r>
                <a:rPr b="0" i="0" lang="en-US" sz="4300" u="none" cap="none" strike="noStrike">
                  <a:solidFill>
                    <a:schemeClr val="lt1"/>
                  </a:solidFill>
                  <a:latin typeface="Calibri"/>
                  <a:ea typeface="Calibri"/>
                  <a:cs typeface="Calibri"/>
                  <a:sym typeface="Calibri"/>
                </a:rPr>
                <a:t>Green</a:t>
              </a:r>
              <a:endParaRPr b="0" i="0" sz="4300" u="none" cap="none" strike="noStrike">
                <a:solidFill>
                  <a:schemeClr val="lt1"/>
                </a:solidFill>
                <a:latin typeface="Calibri"/>
                <a:ea typeface="Calibri"/>
                <a:cs typeface="Calibri"/>
                <a:sym typeface="Calibri"/>
              </a:endParaRPr>
            </a:p>
          </p:txBody>
        </p:sp>
      </p:grpSp>
      <p:grpSp>
        <p:nvGrpSpPr>
          <p:cNvPr id="158" name="Google Shape;158;p9"/>
          <p:cNvGrpSpPr/>
          <p:nvPr/>
        </p:nvGrpSpPr>
        <p:grpSpPr>
          <a:xfrm>
            <a:off x="457200" y="3257572"/>
            <a:ext cx="8229599" cy="1752556"/>
            <a:chOff x="0" y="21"/>
            <a:chExt cx="8229599" cy="1752556"/>
          </a:xfrm>
        </p:grpSpPr>
        <p:sp>
          <p:nvSpPr>
            <p:cNvPr id="159" name="Google Shape;159;p9"/>
            <p:cNvSpPr/>
            <p:nvPr/>
          </p:nvSpPr>
          <p:spPr>
            <a:xfrm rot="5400000">
              <a:off x="5254165" y="-2205997"/>
              <a:ext cx="683924" cy="5266944"/>
            </a:xfrm>
            <a:prstGeom prst="round2SameRect">
              <a:avLst>
                <a:gd fmla="val 16667" name="adj1"/>
                <a:gd fmla="val 0" name="adj2"/>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txBox="1"/>
            <p:nvPr/>
          </p:nvSpPr>
          <p:spPr>
            <a:xfrm>
              <a:off x="2962655" y="118899"/>
              <a:ext cx="5233558" cy="617152"/>
            </a:xfrm>
            <a:prstGeom prst="rect">
              <a:avLst/>
            </a:prstGeom>
            <a:noFill/>
            <a:ln>
              <a:noFill/>
            </a:ln>
          </p:spPr>
          <p:txBody>
            <a:bodyPr anchorCtr="0" anchor="ctr" bIns="64750" lIns="129525" spcFirstLastPara="1" rIns="129525" wrap="square" tIns="64750">
              <a:noAutofit/>
            </a:bodyPr>
            <a:lstStyle/>
            <a:p>
              <a:pPr indent="-285750" lvl="1" marL="285750" marR="0" rtl="0" algn="l">
                <a:lnSpc>
                  <a:spcPct val="90000"/>
                </a:lnSpc>
                <a:spcBef>
                  <a:spcPts val="0"/>
                </a:spcBef>
                <a:spcAft>
                  <a:spcPts val="0"/>
                </a:spcAft>
                <a:buClr>
                  <a:schemeClr val="dk1"/>
                </a:buClr>
                <a:buSzPts val="3400"/>
                <a:buFont typeface="Calibri"/>
                <a:buChar char="•"/>
              </a:pPr>
              <a:r>
                <a:rPr b="0" i="0" lang="en-US" sz="3400" u="none" cap="none" strike="noStrike">
                  <a:solidFill>
                    <a:schemeClr val="dk1"/>
                  </a:solidFill>
                  <a:latin typeface="Calibri"/>
                  <a:ea typeface="Calibri"/>
                  <a:cs typeface="Calibri"/>
                  <a:sym typeface="Calibri"/>
                </a:rPr>
                <a:t>Stability, Trust, Serenity</a:t>
              </a:r>
              <a:endParaRPr b="0" i="0" sz="3400" u="none" cap="none" strike="noStrike">
                <a:solidFill>
                  <a:schemeClr val="dk1"/>
                </a:solidFill>
                <a:latin typeface="Calibri"/>
                <a:ea typeface="Calibri"/>
                <a:cs typeface="Calibri"/>
                <a:sym typeface="Calibri"/>
              </a:endParaRPr>
            </a:p>
          </p:txBody>
        </p:sp>
        <p:sp>
          <p:nvSpPr>
            <p:cNvPr id="161" name="Google Shape;161;p9"/>
            <p:cNvSpPr/>
            <p:nvPr/>
          </p:nvSpPr>
          <p:spPr>
            <a:xfrm>
              <a:off x="0" y="21"/>
              <a:ext cx="2962656" cy="854905"/>
            </a:xfrm>
            <a:prstGeom prst="roundRect">
              <a:avLst>
                <a:gd fmla="val 16667" name="adj"/>
              </a:avLst>
            </a:prstGeom>
            <a:solidFill>
              <a:srgbClr val="0070C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txBox="1"/>
            <p:nvPr/>
          </p:nvSpPr>
          <p:spPr>
            <a:xfrm>
              <a:off x="41733" y="41754"/>
              <a:ext cx="2879190" cy="771439"/>
            </a:xfrm>
            <a:prstGeom prst="rect">
              <a:avLst/>
            </a:prstGeom>
            <a:noFill/>
            <a:ln>
              <a:noFill/>
            </a:ln>
          </p:spPr>
          <p:txBody>
            <a:bodyPr anchorCtr="0" anchor="ctr" bIns="81900" lIns="163825" spcFirstLastPara="1" rIns="163825" wrap="square" tIns="81900">
              <a:noAutofit/>
            </a:bodyPr>
            <a:lstStyle/>
            <a:p>
              <a:pPr indent="0" lvl="0" marL="0" marR="0" rtl="0" algn="ctr">
                <a:lnSpc>
                  <a:spcPct val="90000"/>
                </a:lnSpc>
                <a:spcBef>
                  <a:spcPts val="0"/>
                </a:spcBef>
                <a:spcAft>
                  <a:spcPts val="0"/>
                </a:spcAft>
                <a:buClr>
                  <a:schemeClr val="lt1"/>
                </a:buClr>
                <a:buSzPts val="4300"/>
                <a:buFont typeface="Calibri"/>
                <a:buNone/>
              </a:pPr>
              <a:r>
                <a:rPr b="0" i="0" lang="en-US" sz="4300" u="none" cap="none" strike="noStrike">
                  <a:solidFill>
                    <a:schemeClr val="lt1"/>
                  </a:solidFill>
                  <a:latin typeface="Calibri"/>
                  <a:ea typeface="Calibri"/>
                  <a:cs typeface="Calibri"/>
                  <a:sym typeface="Calibri"/>
                </a:rPr>
                <a:t>Blue</a:t>
              </a:r>
              <a:endParaRPr b="0" i="0" sz="4300" u="none" cap="none" strike="noStrike">
                <a:solidFill>
                  <a:schemeClr val="lt1"/>
                </a:solidFill>
                <a:latin typeface="Calibri"/>
                <a:ea typeface="Calibri"/>
                <a:cs typeface="Calibri"/>
                <a:sym typeface="Calibri"/>
              </a:endParaRPr>
            </a:p>
          </p:txBody>
        </p:sp>
        <p:sp>
          <p:nvSpPr>
            <p:cNvPr id="163" name="Google Shape;163;p9"/>
            <p:cNvSpPr/>
            <p:nvPr/>
          </p:nvSpPr>
          <p:spPr>
            <a:xfrm rot="5400000">
              <a:off x="5254165" y="-1308347"/>
              <a:ext cx="683924" cy="5266944"/>
            </a:xfrm>
            <a:prstGeom prst="round2SameRect">
              <a:avLst>
                <a:gd fmla="val 16667" name="adj1"/>
                <a:gd fmla="val 0" name="adj2"/>
              </a:avLst>
            </a:prstGeom>
            <a:solidFill>
              <a:srgbClr val="CFD7E7">
                <a:alpha val="89803"/>
              </a:srgbClr>
            </a:solidFill>
            <a:ln cap="flat" cmpd="sng" w="25400">
              <a:solidFill>
                <a:srgbClr val="CFD7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txBox="1"/>
            <p:nvPr/>
          </p:nvSpPr>
          <p:spPr>
            <a:xfrm>
              <a:off x="2962655" y="1016549"/>
              <a:ext cx="5233558" cy="617152"/>
            </a:xfrm>
            <a:prstGeom prst="rect">
              <a:avLst/>
            </a:prstGeom>
            <a:noFill/>
            <a:ln>
              <a:noFill/>
            </a:ln>
          </p:spPr>
          <p:txBody>
            <a:bodyPr anchorCtr="0" anchor="ctr" bIns="64750" lIns="129525" spcFirstLastPara="1" rIns="129525" wrap="square" tIns="64750">
              <a:noAutofit/>
            </a:bodyPr>
            <a:lstStyle/>
            <a:p>
              <a:pPr indent="-285750" lvl="1" marL="285750" marR="0" rtl="0" algn="l">
                <a:lnSpc>
                  <a:spcPct val="90000"/>
                </a:lnSpc>
                <a:spcBef>
                  <a:spcPts val="0"/>
                </a:spcBef>
                <a:spcAft>
                  <a:spcPts val="0"/>
                </a:spcAft>
                <a:buClr>
                  <a:schemeClr val="dk1"/>
                </a:buClr>
                <a:buSzPts val="3400"/>
                <a:buFont typeface="Calibri"/>
                <a:buChar char="•"/>
              </a:pPr>
              <a:r>
                <a:rPr b="0" i="0" lang="en-US" sz="3400" u="none" cap="none" strike="noStrike">
                  <a:solidFill>
                    <a:schemeClr val="dk1"/>
                  </a:solidFill>
                  <a:latin typeface="Calibri"/>
                  <a:ea typeface="Calibri"/>
                  <a:cs typeface="Calibri"/>
                  <a:sym typeface="Calibri"/>
                </a:rPr>
                <a:t>Royalty, Wealth, Feminity</a:t>
              </a:r>
              <a:endParaRPr b="0" i="0" sz="3400" u="none" cap="none" strike="noStrike">
                <a:solidFill>
                  <a:schemeClr val="dk1"/>
                </a:solidFill>
                <a:latin typeface="Calibri"/>
                <a:ea typeface="Calibri"/>
                <a:cs typeface="Calibri"/>
                <a:sym typeface="Calibri"/>
              </a:endParaRPr>
            </a:p>
          </p:txBody>
        </p:sp>
        <p:sp>
          <p:nvSpPr>
            <p:cNvPr id="165" name="Google Shape;165;p9"/>
            <p:cNvSpPr/>
            <p:nvPr/>
          </p:nvSpPr>
          <p:spPr>
            <a:xfrm>
              <a:off x="0" y="897672"/>
              <a:ext cx="2962656" cy="854905"/>
            </a:xfrm>
            <a:prstGeom prst="roundRect">
              <a:avLst>
                <a:gd fmla="val 16667" name="adj"/>
              </a:avLst>
            </a:prstGeom>
            <a:solidFill>
              <a:srgbClr val="7030A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txBox="1"/>
            <p:nvPr/>
          </p:nvSpPr>
          <p:spPr>
            <a:xfrm>
              <a:off x="41733" y="939405"/>
              <a:ext cx="2879190" cy="771439"/>
            </a:xfrm>
            <a:prstGeom prst="rect">
              <a:avLst/>
            </a:prstGeom>
            <a:noFill/>
            <a:ln>
              <a:noFill/>
            </a:ln>
          </p:spPr>
          <p:txBody>
            <a:bodyPr anchorCtr="0" anchor="ctr" bIns="81900" lIns="163825" spcFirstLastPara="1" rIns="163825" wrap="square" tIns="81900">
              <a:noAutofit/>
            </a:bodyPr>
            <a:lstStyle/>
            <a:p>
              <a:pPr indent="0" lvl="0" marL="0" marR="0" rtl="0" algn="ctr">
                <a:lnSpc>
                  <a:spcPct val="90000"/>
                </a:lnSpc>
                <a:spcBef>
                  <a:spcPts val="0"/>
                </a:spcBef>
                <a:spcAft>
                  <a:spcPts val="0"/>
                </a:spcAft>
                <a:buClr>
                  <a:schemeClr val="lt1"/>
                </a:buClr>
                <a:buSzPts val="4300"/>
                <a:buFont typeface="Calibri"/>
                <a:buNone/>
              </a:pPr>
              <a:r>
                <a:rPr b="0" i="0" lang="en-US" sz="4300" u="none" cap="none" strike="noStrike">
                  <a:solidFill>
                    <a:schemeClr val="lt1"/>
                  </a:solidFill>
                  <a:latin typeface="Calibri"/>
                  <a:ea typeface="Calibri"/>
                  <a:cs typeface="Calibri"/>
                  <a:sym typeface="Calibri"/>
                </a:rPr>
                <a:t>Purple</a:t>
              </a:r>
              <a:endParaRPr b="0" i="0" sz="4300" u="none" cap="none" strike="noStrike">
                <a:solidFill>
                  <a:schemeClr val="lt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2020-01-10T05:44:36Z</dcterms:created>
  <dc:creator>WELCOME</dc:creator>
</cp:coreProperties>
</file>